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347" r:id="rId3"/>
    <p:sldId id="345" r:id="rId4"/>
    <p:sldId id="343" r:id="rId5"/>
    <p:sldId id="329" r:id="rId6"/>
    <p:sldId id="346" r:id="rId7"/>
    <p:sldId id="342" r:id="rId8"/>
    <p:sldId id="265" r:id="rId9"/>
    <p:sldId id="264" r:id="rId10"/>
    <p:sldId id="267" r:id="rId11"/>
    <p:sldId id="322" r:id="rId12"/>
    <p:sldId id="321" r:id="rId13"/>
    <p:sldId id="320" r:id="rId14"/>
    <p:sldId id="327" r:id="rId15"/>
    <p:sldId id="299" r:id="rId16"/>
    <p:sldId id="325" r:id="rId17"/>
    <p:sldId id="339" r:id="rId18"/>
    <p:sldId id="340" r:id="rId19"/>
    <p:sldId id="268" r:id="rId20"/>
    <p:sldId id="298" r:id="rId21"/>
    <p:sldId id="300" r:id="rId22"/>
    <p:sldId id="326" r:id="rId23"/>
    <p:sldId id="276" r:id="rId24"/>
    <p:sldId id="271" r:id="rId25"/>
    <p:sldId id="338" r:id="rId26"/>
    <p:sldId id="272" r:id="rId27"/>
    <p:sldId id="328" r:id="rId28"/>
    <p:sldId id="259" r:id="rId29"/>
    <p:sldId id="336" r:id="rId30"/>
    <p:sldId id="279" r:id="rId31"/>
    <p:sldId id="273" r:id="rId32"/>
    <p:sldId id="330" r:id="rId33"/>
    <p:sldId id="308" r:id="rId34"/>
    <p:sldId id="331" r:id="rId35"/>
    <p:sldId id="310" r:id="rId36"/>
    <p:sldId id="283" r:id="rId37"/>
    <p:sldId id="323" r:id="rId38"/>
    <p:sldId id="318" r:id="rId39"/>
    <p:sldId id="285" r:id="rId40"/>
    <p:sldId id="288" r:id="rId41"/>
    <p:sldId id="295" r:id="rId42"/>
    <p:sldId id="293" r:id="rId43"/>
    <p:sldId id="292" r:id="rId44"/>
    <p:sldId id="304" r:id="rId45"/>
    <p:sldId id="303" r:id="rId46"/>
    <p:sldId id="306" r:id="rId47"/>
    <p:sldId id="302" r:id="rId48"/>
    <p:sldId id="316" r:id="rId49"/>
    <p:sldId id="296" r:id="rId50"/>
    <p:sldId id="291" r:id="rId51"/>
    <p:sldId id="2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28"/>
    <p:restoredTop sz="72192"/>
  </p:normalViewPr>
  <p:slideViewPr>
    <p:cSldViewPr snapToGrid="0">
      <p:cViewPr varScale="1">
        <p:scale>
          <a:sx n="90" d="100"/>
          <a:sy n="90" d="100"/>
        </p:scale>
        <p:origin x="2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B96E5-07A8-AB4F-9549-94A95E77A76E}" type="datetimeFigureOut">
              <a:rPr lang="en-US" smtClean="0"/>
              <a:t>5/19/26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0A394-024A-854B-B466-47698D7D1BCB}" type="slidenum">
              <a:rPr lang="en-US" smtClean="0"/>
              <a:t>‹#›</a:t>
            </a:fld>
            <a:endParaRPr lang="en-US"/>
          </a:p>
        </p:txBody>
      </p:sp>
    </p:spTree>
    <p:extLst>
      <p:ext uri="{BB962C8B-B14F-4D97-AF65-F5344CB8AC3E}">
        <p14:creationId xmlns:p14="http://schemas.microsoft.com/office/powerpoint/2010/main" val="885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6C21-C6C3-D97A-782F-A3A97BA51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08545-EE98-1C05-8BF8-B57A0F7904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3969A-CAF4-5834-9D75-B249AF3140D7}"/>
              </a:ext>
            </a:extLst>
          </p:cNvPr>
          <p:cNvSpPr>
            <a:spLocks noGrp="1"/>
          </p:cNvSpPr>
          <p:nvPr>
            <p:ph type="body" idx="1"/>
          </p:nvPr>
        </p:nvSpPr>
        <p:spPr/>
        <p:txBody>
          <a:bodyPr/>
          <a:lstStyle/>
          <a:p>
            <a:pPr lvl="0" rtl="0"/>
            <a:r>
              <a:rPr lang="en-US" sz="1200" kern="1200" dirty="0">
                <a:solidFill>
                  <a:schemeClr val="tx1"/>
                </a:solidFill>
                <a:effectLst/>
                <a:latin typeface="+mn-lt"/>
                <a:ea typeface="+mn-ea"/>
                <a:cs typeface="+mn-cs"/>
              </a:rPr>
              <a:t>Happy and excited to be here tonight – have had such fun taking photos out in Nature, and, more recently, making abstract paintings – and I am excited to share my work with you who have also been doing art for a long time. I look forward to hearing a bit about your own stories.</a:t>
            </a:r>
          </a:p>
          <a:p>
            <a:pPr lvl="0" rt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fun has been real – and at the same time, making the photos and paintings has been very meaningful for me in ways that I didn’t initially expect. There have been hard times in the last few years (don’t we all have hard times!?!) and making the art has provided both a respite or refuge and a means of expressing difficult emotions. I found this healing.</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18D616FA-76B7-9AB4-D367-441954F50859}"/>
              </a:ext>
            </a:extLst>
          </p:cNvPr>
          <p:cNvSpPr>
            <a:spLocks noGrp="1"/>
          </p:cNvSpPr>
          <p:nvPr>
            <p:ph type="sldNum" sz="quarter" idx="5"/>
          </p:nvPr>
        </p:nvSpPr>
        <p:spPr/>
        <p:txBody>
          <a:bodyPr/>
          <a:lstStyle/>
          <a:p>
            <a:fld id="{3DF0A394-024A-854B-B466-47698D7D1BCB}" type="slidenum">
              <a:rPr lang="en-US" smtClean="0"/>
              <a:t>1</a:t>
            </a:fld>
            <a:endParaRPr lang="en-US"/>
          </a:p>
        </p:txBody>
      </p:sp>
    </p:spTree>
    <p:extLst>
      <p:ext uri="{BB962C8B-B14F-4D97-AF65-F5344CB8AC3E}">
        <p14:creationId xmlns:p14="http://schemas.microsoft.com/office/powerpoint/2010/main" val="4003600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370A-D6A8-4776-5DE7-7E56705F5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33652-42DE-3FF7-530B-024859448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CE8F6-4B0F-E73F-2AAF-2426D8E2698F}"/>
              </a:ext>
            </a:extLst>
          </p:cNvPr>
          <p:cNvSpPr>
            <a:spLocks noGrp="1"/>
          </p:cNvSpPr>
          <p:nvPr>
            <p:ph type="body" idx="1"/>
          </p:nvPr>
        </p:nvSpPr>
        <p:spPr/>
        <p:txBody>
          <a:bodyPr/>
          <a:lstStyle/>
          <a:p>
            <a:r>
              <a:rPr lang="en-US" dirty="0"/>
              <a:t>This is NOT Mingo Creek – I have had a chance also to photograph Nature in other places in our travels. A favorite beach on the Florida Panhandle, mid afternoon – taken with my phone. I love the colors, of course, but also the energy and the expansiveness. The sky and the ocean go on and on, further than I will every see.</a:t>
            </a:r>
          </a:p>
        </p:txBody>
      </p:sp>
      <p:sp>
        <p:nvSpPr>
          <p:cNvPr id="4" name="Slide Number Placeholder 3">
            <a:extLst>
              <a:ext uri="{FF2B5EF4-FFF2-40B4-BE49-F238E27FC236}">
                <a16:creationId xmlns:a16="http://schemas.microsoft.com/office/drawing/2014/main" id="{A0F90B8E-8F0F-3258-787A-3443DA8A3E69}"/>
              </a:ext>
            </a:extLst>
          </p:cNvPr>
          <p:cNvSpPr>
            <a:spLocks noGrp="1"/>
          </p:cNvSpPr>
          <p:nvPr>
            <p:ph type="sldNum" sz="quarter" idx="5"/>
          </p:nvPr>
        </p:nvSpPr>
        <p:spPr/>
        <p:txBody>
          <a:bodyPr/>
          <a:lstStyle/>
          <a:p>
            <a:fld id="{3DF0A394-024A-854B-B466-47698D7D1BCB}" type="slidenum">
              <a:rPr lang="en-US" smtClean="0"/>
              <a:t>10</a:t>
            </a:fld>
            <a:endParaRPr lang="en-US"/>
          </a:p>
        </p:txBody>
      </p:sp>
    </p:spTree>
    <p:extLst>
      <p:ext uri="{BB962C8B-B14F-4D97-AF65-F5344CB8AC3E}">
        <p14:creationId xmlns:p14="http://schemas.microsoft.com/office/powerpoint/2010/main" val="3748121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“Starlight on the Beach” If you look very closely, you might see the big dipper. I had hoped to catch the sky full of stars, but there was too much ambient light for that to happen on that night.</a:t>
            </a:r>
          </a:p>
          <a:p>
            <a:endParaRPr lang="en-US" dirty="0"/>
          </a:p>
        </p:txBody>
      </p:sp>
      <p:sp>
        <p:nvSpPr>
          <p:cNvPr id="4" name="Slide Number Placeholder 3"/>
          <p:cNvSpPr>
            <a:spLocks noGrp="1"/>
          </p:cNvSpPr>
          <p:nvPr>
            <p:ph type="sldNum" sz="quarter" idx="5"/>
          </p:nvPr>
        </p:nvSpPr>
        <p:spPr/>
        <p:txBody>
          <a:bodyPr/>
          <a:lstStyle/>
          <a:p>
            <a:fld id="{3DF0A394-024A-854B-B466-47698D7D1BCB}" type="slidenum">
              <a:rPr lang="en-US" smtClean="0"/>
              <a:t>11</a:t>
            </a:fld>
            <a:endParaRPr lang="en-US"/>
          </a:p>
        </p:txBody>
      </p:sp>
    </p:spTree>
    <p:extLst>
      <p:ext uri="{BB962C8B-B14F-4D97-AF65-F5344CB8AC3E}">
        <p14:creationId xmlns:p14="http://schemas.microsoft.com/office/powerpoint/2010/main" val="23952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A0CC2-0117-30EF-2851-463343E22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EA141-23E5-EF97-56A1-8F008C6B4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1FE43-EBF1-9902-015A-2AC7CA558B2F}"/>
              </a:ext>
            </a:extLst>
          </p:cNvPr>
          <p:cNvSpPr>
            <a:spLocks noGrp="1"/>
          </p:cNvSpPr>
          <p:nvPr>
            <p:ph type="body" idx="1"/>
          </p:nvPr>
        </p:nvSpPr>
        <p:spPr/>
        <p:txBody>
          <a:bodyPr/>
          <a:lstStyle/>
          <a:p>
            <a:r>
              <a:rPr lang="en-US" dirty="0"/>
              <a:t>I call this – “</a:t>
            </a:r>
            <a:r>
              <a:rPr lang="en-US" sz="1200" b="0" i="0" kern="1200" dirty="0">
                <a:solidFill>
                  <a:schemeClr val="tx1"/>
                </a:solidFill>
                <a:effectLst/>
                <a:latin typeface="+mn-lt"/>
                <a:ea typeface="+mn-ea"/>
                <a:cs typeface="+mn-cs"/>
              </a:rPr>
              <a:t>Hanging On (In Spite of It All).” From our 2025 road trip out to Utah - Bryce Canyon. </a:t>
            </a:r>
          </a:p>
          <a:p>
            <a:endParaRPr lang="en-US" sz="1200" b="0" i="0" kern="1200" dirty="0">
              <a:solidFill>
                <a:schemeClr val="tx1"/>
              </a:solidFill>
              <a:effectLst/>
              <a:latin typeface="+mn-lt"/>
              <a:ea typeface="+mn-ea"/>
              <a:cs typeface="+mn-cs"/>
            </a:endParaRPr>
          </a:p>
          <a:p>
            <a:r>
              <a:rPr lang="en-US" dirty="0"/>
              <a:t>Again, landscape scenes serve to “right-size” me – they remind me of the larger world beyond my own little home, and even beyond humanity. The larger world, universe, goes on whether we humans are there or not. The places have been here before we humans came around, and will persist well into the future. That feels very soothing to me when so much in the today’s human sphere feels crazy and out-of-control and downright wrong.</a:t>
            </a:r>
          </a:p>
        </p:txBody>
      </p:sp>
      <p:sp>
        <p:nvSpPr>
          <p:cNvPr id="4" name="Slide Number Placeholder 3">
            <a:extLst>
              <a:ext uri="{FF2B5EF4-FFF2-40B4-BE49-F238E27FC236}">
                <a16:creationId xmlns:a16="http://schemas.microsoft.com/office/drawing/2014/main" id="{7975A8E9-729A-FA7A-36DB-41078E570D3C}"/>
              </a:ext>
            </a:extLst>
          </p:cNvPr>
          <p:cNvSpPr>
            <a:spLocks noGrp="1"/>
          </p:cNvSpPr>
          <p:nvPr>
            <p:ph type="sldNum" sz="quarter" idx="5"/>
          </p:nvPr>
        </p:nvSpPr>
        <p:spPr/>
        <p:txBody>
          <a:bodyPr/>
          <a:lstStyle/>
          <a:p>
            <a:fld id="{3DF0A394-024A-854B-B466-47698D7D1BCB}" type="slidenum">
              <a:rPr lang="en-US" smtClean="0"/>
              <a:t>12</a:t>
            </a:fld>
            <a:endParaRPr lang="en-US"/>
          </a:p>
        </p:txBody>
      </p:sp>
    </p:spTree>
    <p:extLst>
      <p:ext uri="{BB962C8B-B14F-4D97-AF65-F5344CB8AC3E}">
        <p14:creationId xmlns:p14="http://schemas.microsoft.com/office/powerpoint/2010/main" val="307842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Christmas Eve 2020, my mother died very suddenly – not of Covid; her heart, at age 93, just stopped. My mother was an artist – she painted; she sewed and quilted and crocheted;  she played the piano by ear – could hear a song once and play it perfectly. On the day she died, she was in her happy and most creative place - in the kitchen, cooking cooking cooking. She was not a talker – I always wanted to know more about her creative process. She treasured the doing more than the telling.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she died, my photography shifted. More often, I found myself moving in much closer to what I was seeing in nature, wanting to really see the tiny aspects of the living beings that make up the larger landscapes I had been studying. I started exploring macro photography – going tiny offered me one way move through my grief. </a:t>
            </a:r>
            <a:r>
              <a:rPr lang="en-US" sz="1200" kern="1200" dirty="0">
                <a:solidFill>
                  <a:schemeClr val="tx1"/>
                </a:solidFill>
                <a:effectLst/>
                <a:latin typeface="+mn-lt"/>
                <a:ea typeface="+mn-ea"/>
                <a:cs typeface="+mn-cs"/>
              </a:rPr>
              <a:t>I searched for ever-present tiny life forms that cumulatively make up the larger world. Many of these were fungi, mosses, lichen, even tiny drops of water, ripples in the creek – ancient, ancient beings who have been around forever and who are living and working constantly, playing important roles in keeping life going. I was also drawn to insects and flowers and other plants – more ephemeral forms of life – life goes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what I also love about the macro photography is that there is always SURPRISE! In the sense that you often see things that are unexpected.</a:t>
            </a:r>
          </a:p>
          <a:p>
            <a:r>
              <a:rPr lang="en-US" dirty="0"/>
              <a:t> </a:t>
            </a:r>
          </a:p>
        </p:txBody>
      </p:sp>
      <p:sp>
        <p:nvSpPr>
          <p:cNvPr id="4" name="Slide Number Placeholder 3"/>
          <p:cNvSpPr>
            <a:spLocks noGrp="1"/>
          </p:cNvSpPr>
          <p:nvPr>
            <p:ph type="sldNum" sz="quarter" idx="5"/>
          </p:nvPr>
        </p:nvSpPr>
        <p:spPr/>
        <p:txBody>
          <a:bodyPr/>
          <a:lstStyle/>
          <a:p>
            <a:fld id="{3DF0A394-024A-854B-B466-47698D7D1BCB}" type="slidenum">
              <a:rPr lang="en-US" smtClean="0"/>
              <a:t>13</a:t>
            </a:fld>
            <a:endParaRPr lang="en-US"/>
          </a:p>
        </p:txBody>
      </p:sp>
    </p:spTree>
    <p:extLst>
      <p:ext uri="{BB962C8B-B14F-4D97-AF65-F5344CB8AC3E}">
        <p14:creationId xmlns:p14="http://schemas.microsoft.com/office/powerpoint/2010/main" val="392207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Park near the lake – this was such a lucky shot! It is one of my favorites. I think this is a dragon fly, vs a damsel fly. When I look into his eyes, I sense a wisdom or knowing that is nothing like what goes through our brains.</a:t>
            </a:r>
          </a:p>
        </p:txBody>
      </p:sp>
      <p:sp>
        <p:nvSpPr>
          <p:cNvPr id="4" name="Slide Number Placeholder 3"/>
          <p:cNvSpPr>
            <a:spLocks noGrp="1"/>
          </p:cNvSpPr>
          <p:nvPr>
            <p:ph type="sldNum" sz="quarter" idx="5"/>
          </p:nvPr>
        </p:nvSpPr>
        <p:spPr/>
        <p:txBody>
          <a:bodyPr/>
          <a:lstStyle/>
          <a:p>
            <a:fld id="{3DF0A394-024A-854B-B466-47698D7D1BCB}" type="slidenum">
              <a:rPr lang="en-US" smtClean="0"/>
              <a:t>14</a:t>
            </a:fld>
            <a:endParaRPr lang="en-US"/>
          </a:p>
        </p:txBody>
      </p:sp>
    </p:spTree>
    <p:extLst>
      <p:ext uri="{BB962C8B-B14F-4D97-AF65-F5344CB8AC3E}">
        <p14:creationId xmlns:p14="http://schemas.microsoft.com/office/powerpoint/2010/main" val="86896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E6FB-2BA2-C536-F21A-2D62EB899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F198E-5BF8-7793-C4D6-3BCA6C6A7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69D76-4BC7-5CBC-31A6-1840FC895492}"/>
              </a:ext>
            </a:extLst>
          </p:cNvPr>
          <p:cNvSpPr>
            <a:spLocks noGrp="1"/>
          </p:cNvSpPr>
          <p:nvPr>
            <p:ph type="body" idx="1"/>
          </p:nvPr>
        </p:nvSpPr>
        <p:spPr/>
        <p:txBody>
          <a:bodyPr/>
          <a:lstStyle/>
          <a:p>
            <a:r>
              <a:rPr lang="en-US" dirty="0"/>
              <a:t>A knot in a tree in Mingo Creek. Trees have stories to tell, in so many ways. They carry scars from all that has happened to them. I have hundreds of shots of cross sections of tree trunks, bark, knots.</a:t>
            </a:r>
          </a:p>
          <a:p>
            <a:endParaRPr lang="en-US" dirty="0"/>
          </a:p>
          <a:p>
            <a:r>
              <a:rPr lang="en-US" dirty="0"/>
              <a:t>This is one of those photos where I noticed an unusual thing – insect or industrial object, not sure which, in the upper left quadrant – only after I got home!</a:t>
            </a:r>
          </a:p>
        </p:txBody>
      </p:sp>
      <p:sp>
        <p:nvSpPr>
          <p:cNvPr id="4" name="Slide Number Placeholder 3">
            <a:extLst>
              <a:ext uri="{FF2B5EF4-FFF2-40B4-BE49-F238E27FC236}">
                <a16:creationId xmlns:a16="http://schemas.microsoft.com/office/drawing/2014/main" id="{8C5ED92E-1A04-F841-15BA-CFE58409EE65}"/>
              </a:ext>
            </a:extLst>
          </p:cNvPr>
          <p:cNvSpPr>
            <a:spLocks noGrp="1"/>
          </p:cNvSpPr>
          <p:nvPr>
            <p:ph type="sldNum" sz="quarter" idx="5"/>
          </p:nvPr>
        </p:nvSpPr>
        <p:spPr/>
        <p:txBody>
          <a:bodyPr/>
          <a:lstStyle/>
          <a:p>
            <a:fld id="{3DF0A394-024A-854B-B466-47698D7D1BCB}" type="slidenum">
              <a:rPr lang="en-US" smtClean="0"/>
              <a:t>15</a:t>
            </a:fld>
            <a:endParaRPr lang="en-US"/>
          </a:p>
        </p:txBody>
      </p:sp>
    </p:spTree>
    <p:extLst>
      <p:ext uri="{BB962C8B-B14F-4D97-AF65-F5344CB8AC3E}">
        <p14:creationId xmlns:p14="http://schemas.microsoft.com/office/powerpoint/2010/main" val="409590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F10DE-684D-68E4-5FC2-8413F8696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C551F7-7E43-0EF1-61A6-C14AF706B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BDCE1-3769-3CBF-BADC-EA3AE1CE8C90}"/>
              </a:ext>
            </a:extLst>
          </p:cNvPr>
          <p:cNvSpPr>
            <a:spLocks noGrp="1"/>
          </p:cNvSpPr>
          <p:nvPr>
            <p:ph type="body" idx="1"/>
          </p:nvPr>
        </p:nvSpPr>
        <p:spPr/>
        <p:txBody>
          <a:bodyPr/>
          <a:lstStyle/>
          <a:p>
            <a:r>
              <a:rPr lang="en-US" dirty="0"/>
              <a:t>Field trip to see the sunflowers</a:t>
            </a:r>
          </a:p>
        </p:txBody>
      </p:sp>
      <p:sp>
        <p:nvSpPr>
          <p:cNvPr id="4" name="Slide Number Placeholder 3">
            <a:extLst>
              <a:ext uri="{FF2B5EF4-FFF2-40B4-BE49-F238E27FC236}">
                <a16:creationId xmlns:a16="http://schemas.microsoft.com/office/drawing/2014/main" id="{AC35F3CE-7894-D622-B9D5-D525DA1762EC}"/>
              </a:ext>
            </a:extLst>
          </p:cNvPr>
          <p:cNvSpPr>
            <a:spLocks noGrp="1"/>
          </p:cNvSpPr>
          <p:nvPr>
            <p:ph type="sldNum" sz="quarter" idx="5"/>
          </p:nvPr>
        </p:nvSpPr>
        <p:spPr/>
        <p:txBody>
          <a:bodyPr/>
          <a:lstStyle/>
          <a:p>
            <a:fld id="{3DF0A394-024A-854B-B466-47698D7D1BCB}" type="slidenum">
              <a:rPr lang="en-US" smtClean="0"/>
              <a:t>16</a:t>
            </a:fld>
            <a:endParaRPr lang="en-US"/>
          </a:p>
        </p:txBody>
      </p:sp>
    </p:spTree>
    <p:extLst>
      <p:ext uri="{BB962C8B-B14F-4D97-AF65-F5344CB8AC3E}">
        <p14:creationId xmlns:p14="http://schemas.microsoft.com/office/powerpoint/2010/main" val="401932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D6470-135E-697C-00EC-CD1D4EF31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591D9-3DE0-0E5F-B479-D46E6229A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59090-1BAA-24D7-DD07-34E56935A3D5}"/>
              </a:ext>
            </a:extLst>
          </p:cNvPr>
          <p:cNvSpPr>
            <a:spLocks noGrp="1"/>
          </p:cNvSpPr>
          <p:nvPr>
            <p:ph type="body" idx="1"/>
          </p:nvPr>
        </p:nvSpPr>
        <p:spPr/>
        <p:txBody>
          <a:bodyPr/>
          <a:lstStyle/>
          <a:p>
            <a:r>
              <a:rPr lang="en-US" dirty="0"/>
              <a:t>The Pittsburgh Botanic Gardens a few days ago – tadpoles! I’m looking forward to going back in a couple of months to see and hear the frogs! They are a sight to behold.</a:t>
            </a:r>
          </a:p>
        </p:txBody>
      </p:sp>
      <p:sp>
        <p:nvSpPr>
          <p:cNvPr id="4" name="Slide Number Placeholder 3">
            <a:extLst>
              <a:ext uri="{FF2B5EF4-FFF2-40B4-BE49-F238E27FC236}">
                <a16:creationId xmlns:a16="http://schemas.microsoft.com/office/drawing/2014/main" id="{19B9693D-20BC-B8BE-AE86-C4E5C248634D}"/>
              </a:ext>
            </a:extLst>
          </p:cNvPr>
          <p:cNvSpPr>
            <a:spLocks noGrp="1"/>
          </p:cNvSpPr>
          <p:nvPr>
            <p:ph type="sldNum" sz="quarter" idx="5"/>
          </p:nvPr>
        </p:nvSpPr>
        <p:spPr/>
        <p:txBody>
          <a:bodyPr/>
          <a:lstStyle/>
          <a:p>
            <a:fld id="{3DF0A394-024A-854B-B466-47698D7D1BCB}" type="slidenum">
              <a:rPr lang="en-US" smtClean="0"/>
              <a:t>17</a:t>
            </a:fld>
            <a:endParaRPr lang="en-US"/>
          </a:p>
        </p:txBody>
      </p:sp>
    </p:spTree>
    <p:extLst>
      <p:ext uri="{BB962C8B-B14F-4D97-AF65-F5344CB8AC3E}">
        <p14:creationId xmlns:p14="http://schemas.microsoft.com/office/powerpoint/2010/main" val="133919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4936B-4947-57BA-9131-6E9DBD65B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2A6B3-AE00-0754-E500-95DDEE27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162DB-4D37-65B2-C157-C8F581C41A1D}"/>
              </a:ext>
            </a:extLst>
          </p:cNvPr>
          <p:cNvSpPr>
            <a:spLocks noGrp="1"/>
          </p:cNvSpPr>
          <p:nvPr>
            <p:ph type="body" idx="1"/>
          </p:nvPr>
        </p:nvSpPr>
        <p:spPr/>
        <p:txBody>
          <a:bodyPr/>
          <a:lstStyle/>
          <a:p>
            <a:r>
              <a:rPr lang="en-US" dirty="0"/>
              <a:t>Mingo Creek – so many mushrooms. One of my exciting days was hiking on a back trail there and coming across some bright red and white mushrooms – so surprising!</a:t>
            </a:r>
          </a:p>
        </p:txBody>
      </p:sp>
      <p:sp>
        <p:nvSpPr>
          <p:cNvPr id="4" name="Slide Number Placeholder 3">
            <a:extLst>
              <a:ext uri="{FF2B5EF4-FFF2-40B4-BE49-F238E27FC236}">
                <a16:creationId xmlns:a16="http://schemas.microsoft.com/office/drawing/2014/main" id="{11446F8C-A710-0C3C-E408-BBF34BC90F3B}"/>
              </a:ext>
            </a:extLst>
          </p:cNvPr>
          <p:cNvSpPr>
            <a:spLocks noGrp="1"/>
          </p:cNvSpPr>
          <p:nvPr>
            <p:ph type="sldNum" sz="quarter" idx="5"/>
          </p:nvPr>
        </p:nvSpPr>
        <p:spPr/>
        <p:txBody>
          <a:bodyPr/>
          <a:lstStyle/>
          <a:p>
            <a:fld id="{3DF0A394-024A-854B-B466-47698D7D1BCB}" type="slidenum">
              <a:rPr lang="en-US" smtClean="0"/>
              <a:t>18</a:t>
            </a:fld>
            <a:endParaRPr lang="en-US"/>
          </a:p>
        </p:txBody>
      </p:sp>
    </p:spTree>
    <p:extLst>
      <p:ext uri="{BB962C8B-B14F-4D97-AF65-F5344CB8AC3E}">
        <p14:creationId xmlns:p14="http://schemas.microsoft.com/office/powerpoint/2010/main" val="2072381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Mingo Creek. A milkweed beetle doing his job. In high milkweed season, I see hundreds of these insects lined up along the leaves and stems and flowers of the milkweed plant.</a:t>
            </a:r>
          </a:p>
          <a:p>
            <a:endParaRPr lang="en-US" dirty="0"/>
          </a:p>
          <a:p>
            <a:r>
              <a:rPr lang="en-US" dirty="0"/>
              <a:t>We know that milkweed plants are vital for lives of monarch butterflies – I recently read… “</a:t>
            </a:r>
            <a:r>
              <a:rPr lang="en-US" sz="1200" b="0" i="0" kern="1200" dirty="0">
                <a:solidFill>
                  <a:schemeClr val="tx1"/>
                </a:solidFill>
                <a:effectLst/>
                <a:latin typeface="+mn-lt"/>
                <a:ea typeface="+mn-ea"/>
                <a:cs typeface="+mn-cs"/>
              </a:rPr>
              <a:t>Adults (the beetles) feed on the foliage and flowers of the plant, and the larvae feed on the roots.</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Therefore, much like the </a:t>
            </a:r>
            <a:r>
              <a:rPr lang="en-US" sz="1200" b="0" i="0" u="none" strike="noStrike" kern="1200" dirty="0">
                <a:solidFill>
                  <a:schemeClr val="tx1"/>
                </a:solidFill>
                <a:effectLst/>
                <a:latin typeface="+mn-lt"/>
                <a:ea typeface="+mn-ea"/>
                <a:cs typeface="+mn-cs"/>
              </a:rPr>
              <a:t>monarch butterfly, </a:t>
            </a:r>
            <a:r>
              <a:rPr lang="en-US" sz="1200" b="0" i="0" kern="1200" dirty="0">
                <a:solidFill>
                  <a:schemeClr val="tx1"/>
                </a:solidFill>
                <a:effectLst/>
                <a:latin typeface="+mn-lt"/>
                <a:ea typeface="+mn-ea"/>
                <a:cs typeface="+mn-cs"/>
              </a:rPr>
              <a:t>it is thought that the beetles derive some protection from predators by incorporating </a:t>
            </a:r>
            <a:r>
              <a:rPr lang="en-US" sz="1200" b="0" i="0" u="none" strike="noStrike" kern="1200" dirty="0">
                <a:solidFill>
                  <a:schemeClr val="tx1"/>
                </a:solidFill>
                <a:effectLst/>
                <a:latin typeface="+mn-lt"/>
                <a:ea typeface="+mn-ea"/>
                <a:cs typeface="+mn-cs"/>
              </a:rPr>
              <a:t>toxins</a:t>
            </a:r>
            <a:r>
              <a:rPr lang="en-US" sz="1200" b="0" i="0" kern="1200" dirty="0">
                <a:solidFill>
                  <a:schemeClr val="tx1"/>
                </a:solidFill>
                <a:effectLst/>
                <a:latin typeface="+mn-lt"/>
                <a:ea typeface="+mn-ea"/>
                <a:cs typeface="+mn-cs"/>
              </a:rPr>
              <a:t> from the plant into their bodies, thereby becoming distasteful.”</a:t>
            </a:r>
            <a:endParaRPr lang="en-US" dirty="0"/>
          </a:p>
        </p:txBody>
      </p:sp>
      <p:sp>
        <p:nvSpPr>
          <p:cNvPr id="4" name="Slide Number Placeholder 3"/>
          <p:cNvSpPr>
            <a:spLocks noGrp="1"/>
          </p:cNvSpPr>
          <p:nvPr>
            <p:ph type="sldNum" sz="quarter" idx="5"/>
          </p:nvPr>
        </p:nvSpPr>
        <p:spPr/>
        <p:txBody>
          <a:bodyPr/>
          <a:lstStyle/>
          <a:p>
            <a:fld id="{3DF0A394-024A-854B-B466-47698D7D1BCB}" type="slidenum">
              <a:rPr lang="en-US" smtClean="0"/>
              <a:t>19</a:t>
            </a:fld>
            <a:endParaRPr lang="en-US"/>
          </a:p>
        </p:txBody>
      </p:sp>
    </p:spTree>
    <p:extLst>
      <p:ext uri="{BB962C8B-B14F-4D97-AF65-F5344CB8AC3E}">
        <p14:creationId xmlns:p14="http://schemas.microsoft.com/office/powerpoint/2010/main" val="269255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A65E-9194-B02F-9CDD-E48AD5020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7F909-340D-46D6-4EEA-3FD7F73F50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38A81-E8E5-1D04-93CB-65A17767D9E4}"/>
              </a:ext>
            </a:extLst>
          </p:cNvPr>
          <p:cNvSpPr>
            <a:spLocks noGrp="1"/>
          </p:cNvSpPr>
          <p:nvPr>
            <p:ph type="body" idx="1"/>
          </p:nvPr>
        </p:nvSpPr>
        <p:spPr/>
        <p:txBody>
          <a:bodyPr/>
          <a:lstStyle/>
          <a:p>
            <a:pPr lvl="0"/>
            <a:r>
              <a:rPr lang="en-US" sz="1200" kern="1200" dirty="0">
                <a:solidFill>
                  <a:schemeClr val="tx1"/>
                </a:solidFill>
                <a:effectLst/>
                <a:latin typeface="+mn-lt"/>
                <a:ea typeface="+mn-ea"/>
                <a:cs typeface="+mn-cs"/>
              </a:rPr>
              <a:t>Before I share some of my work with you, I want to provide some context. </a:t>
            </a:r>
          </a:p>
          <a:p>
            <a:pPr lvl="1"/>
            <a:r>
              <a:rPr lang="en-US" sz="1200" kern="1200" dirty="0">
                <a:solidFill>
                  <a:schemeClr val="tx1"/>
                </a:solidFill>
                <a:effectLst/>
                <a:latin typeface="+mn-lt"/>
                <a:ea typeface="+mn-ea"/>
                <a:cs typeface="+mn-cs"/>
              </a:rPr>
              <a:t>* Retired psychologist – worked as therapist for children and families for more than twenty years, then moved to teaching and training counselors and psychologists</a:t>
            </a:r>
          </a:p>
          <a:p>
            <a:pPr lvl="1"/>
            <a:r>
              <a:rPr lang="en-US" sz="1200" kern="1200" dirty="0">
                <a:solidFill>
                  <a:schemeClr val="tx1"/>
                </a:solidFill>
                <a:effectLst/>
                <a:latin typeface="+mn-lt"/>
                <a:ea typeface="+mn-ea"/>
                <a:cs typeface="+mn-cs"/>
              </a:rPr>
              <a:t>* In the last ten years of teaching, I studied connections between nature and human-well-being – looking at how time in nature improved well-being, and how environmental damage, including climate change, hurt not only the natural environment but we humans.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became more attentive to the natural world, more protective through environmental activism, more grateful in general. And I came to believe what ecologist and theologian Thomas Berry said:</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"Our relationship with the earth involves something more than pragmatic use, academic understanding, or aesthetic appreciation. A truly human intimacy with the earth and with the entire natural world is needed.”</a:t>
            </a:r>
          </a:p>
          <a:p>
            <a:pPr marL="1085850" lvl="2"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And as actor Harrison Ford said a few days ago in a commencement address at Arizona State University:</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“Nature doesn’t need people. People need nature to survive…. Humanity is a part of nature, not above it. … The trees, the mountain, water, soil are not commodities. They are relatives to be cherished for following generations to embrace and protect.”</a:t>
            </a:r>
          </a:p>
          <a:p>
            <a:pPr marL="1085850" lvl="2"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Nature is the main character here.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D6B5DEF-C45A-E534-D4F6-EA7CFE50A7F0}"/>
              </a:ext>
            </a:extLst>
          </p:cNvPr>
          <p:cNvSpPr>
            <a:spLocks noGrp="1"/>
          </p:cNvSpPr>
          <p:nvPr>
            <p:ph type="sldNum" sz="quarter" idx="5"/>
          </p:nvPr>
        </p:nvSpPr>
        <p:spPr/>
        <p:txBody>
          <a:bodyPr/>
          <a:lstStyle/>
          <a:p>
            <a:fld id="{3DF0A394-024A-854B-B466-47698D7D1BCB}" type="slidenum">
              <a:rPr lang="en-US" smtClean="0"/>
              <a:t>2</a:t>
            </a:fld>
            <a:endParaRPr lang="en-US"/>
          </a:p>
        </p:txBody>
      </p:sp>
    </p:spTree>
    <p:extLst>
      <p:ext uri="{BB962C8B-B14F-4D97-AF65-F5344CB8AC3E}">
        <p14:creationId xmlns:p14="http://schemas.microsoft.com/office/powerpoint/2010/main" val="1378434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6EA78-C63F-F5D1-11E3-33EE8E60A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0BA57-D35F-CF9C-4BEA-69C5538363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09D02-CD61-FE7B-E9F3-312BDD81520D}"/>
              </a:ext>
            </a:extLst>
          </p:cNvPr>
          <p:cNvSpPr>
            <a:spLocks noGrp="1"/>
          </p:cNvSpPr>
          <p:nvPr>
            <p:ph type="body" idx="1"/>
          </p:nvPr>
        </p:nvSpPr>
        <p:spPr/>
        <p:txBody>
          <a:bodyPr/>
          <a:lstStyle/>
          <a:p>
            <a:r>
              <a:rPr lang="en-US" dirty="0"/>
              <a:t>Lichen – the cool thing about these kinds of very ancient life forms is that they are not static, they are always working, feeding and breaking things down and taking nutrients in.</a:t>
            </a:r>
          </a:p>
          <a:p>
            <a:endParaRPr lang="en-US" dirty="0"/>
          </a:p>
          <a:p>
            <a:r>
              <a:rPr lang="en-US" dirty="0"/>
              <a:t>“Lichen is a composite organism formed by a symbiotic relationship between fungi and algae. Evolving hundreds of millions of years ago, these hardy pioneer species broke down bare rocks into soil. This laid the chemical and physical foundation for terrestrial plant and animal life.”</a:t>
            </a:r>
          </a:p>
        </p:txBody>
      </p:sp>
      <p:sp>
        <p:nvSpPr>
          <p:cNvPr id="4" name="Slide Number Placeholder 3">
            <a:extLst>
              <a:ext uri="{FF2B5EF4-FFF2-40B4-BE49-F238E27FC236}">
                <a16:creationId xmlns:a16="http://schemas.microsoft.com/office/drawing/2014/main" id="{C32711F4-B7A4-28FD-0484-86A2F45EF853}"/>
              </a:ext>
            </a:extLst>
          </p:cNvPr>
          <p:cNvSpPr>
            <a:spLocks noGrp="1"/>
          </p:cNvSpPr>
          <p:nvPr>
            <p:ph type="sldNum" sz="quarter" idx="5"/>
          </p:nvPr>
        </p:nvSpPr>
        <p:spPr/>
        <p:txBody>
          <a:bodyPr/>
          <a:lstStyle/>
          <a:p>
            <a:fld id="{3DF0A394-024A-854B-B466-47698D7D1BCB}" type="slidenum">
              <a:rPr lang="en-US" smtClean="0"/>
              <a:t>20</a:t>
            </a:fld>
            <a:endParaRPr lang="en-US"/>
          </a:p>
        </p:txBody>
      </p:sp>
    </p:spTree>
    <p:extLst>
      <p:ext uri="{BB962C8B-B14F-4D97-AF65-F5344CB8AC3E}">
        <p14:creationId xmlns:p14="http://schemas.microsoft.com/office/powerpoint/2010/main" val="2519595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hundreds of pictures of tree bark – “Tree Skin” tells so many stories about a tree’s identity and its life. This from a tree in a park in Nashville, TN. I think it is from the common hackberry tree – the texture is very cork-like.</a:t>
            </a:r>
          </a:p>
        </p:txBody>
      </p:sp>
      <p:sp>
        <p:nvSpPr>
          <p:cNvPr id="4" name="Slide Number Placeholder 3"/>
          <p:cNvSpPr>
            <a:spLocks noGrp="1"/>
          </p:cNvSpPr>
          <p:nvPr>
            <p:ph type="sldNum" sz="quarter" idx="5"/>
          </p:nvPr>
        </p:nvSpPr>
        <p:spPr/>
        <p:txBody>
          <a:bodyPr/>
          <a:lstStyle/>
          <a:p>
            <a:fld id="{3DF0A394-024A-854B-B466-47698D7D1BCB}" type="slidenum">
              <a:rPr lang="en-US" smtClean="0"/>
              <a:t>21</a:t>
            </a:fld>
            <a:endParaRPr lang="en-US"/>
          </a:p>
        </p:txBody>
      </p:sp>
    </p:spTree>
    <p:extLst>
      <p:ext uri="{BB962C8B-B14F-4D97-AF65-F5344CB8AC3E}">
        <p14:creationId xmlns:p14="http://schemas.microsoft.com/office/powerpoint/2010/main" val="2935007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76F0E-34B3-7391-6116-2D6F54EE50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DD8C9-5A8B-A438-7160-38C07D607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86326-D4F9-A5F3-9D31-3B78B71D762F}"/>
              </a:ext>
            </a:extLst>
          </p:cNvPr>
          <p:cNvSpPr>
            <a:spLocks noGrp="1"/>
          </p:cNvSpPr>
          <p:nvPr>
            <p:ph type="body" idx="1"/>
          </p:nvPr>
        </p:nvSpPr>
        <p:spPr/>
        <p:txBody>
          <a:bodyPr/>
          <a:lstStyle/>
          <a:p>
            <a:r>
              <a:rPr lang="en-US" dirty="0"/>
              <a:t>More mushrooms.</a:t>
            </a:r>
          </a:p>
        </p:txBody>
      </p:sp>
      <p:sp>
        <p:nvSpPr>
          <p:cNvPr id="4" name="Slide Number Placeholder 3">
            <a:extLst>
              <a:ext uri="{FF2B5EF4-FFF2-40B4-BE49-F238E27FC236}">
                <a16:creationId xmlns:a16="http://schemas.microsoft.com/office/drawing/2014/main" id="{ED355503-27C3-B117-85ED-A97DDF1B7E3E}"/>
              </a:ext>
            </a:extLst>
          </p:cNvPr>
          <p:cNvSpPr>
            <a:spLocks noGrp="1"/>
          </p:cNvSpPr>
          <p:nvPr>
            <p:ph type="sldNum" sz="quarter" idx="5"/>
          </p:nvPr>
        </p:nvSpPr>
        <p:spPr/>
        <p:txBody>
          <a:bodyPr/>
          <a:lstStyle/>
          <a:p>
            <a:fld id="{3DF0A394-024A-854B-B466-47698D7D1BCB}" type="slidenum">
              <a:rPr lang="en-US" smtClean="0"/>
              <a:t>22</a:t>
            </a:fld>
            <a:endParaRPr lang="en-US"/>
          </a:p>
        </p:txBody>
      </p:sp>
    </p:spTree>
    <p:extLst>
      <p:ext uri="{BB962C8B-B14F-4D97-AF65-F5344CB8AC3E}">
        <p14:creationId xmlns:p14="http://schemas.microsoft.com/office/powerpoint/2010/main" val="747587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7353-39B8-4F4E-8697-884EF5F4F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52FA2-D6B6-5409-6638-44BB12E92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DCE67-ACE3-171E-90E8-CFCA96E35528}"/>
              </a:ext>
            </a:extLst>
          </p:cNvPr>
          <p:cNvSpPr>
            <a:spLocks noGrp="1"/>
          </p:cNvSpPr>
          <p:nvPr>
            <p:ph type="body" idx="1"/>
          </p:nvPr>
        </p:nvSpPr>
        <p:spPr/>
        <p:txBody>
          <a:bodyPr/>
          <a:lstStyle/>
          <a:p>
            <a:r>
              <a:rPr lang="en-US" dirty="0"/>
              <a:t>Little moss filaments with a visitor – I didn’t even see the little guy until I got home. Classic photo-bombing!</a:t>
            </a:r>
          </a:p>
        </p:txBody>
      </p:sp>
      <p:sp>
        <p:nvSpPr>
          <p:cNvPr id="4" name="Slide Number Placeholder 3">
            <a:extLst>
              <a:ext uri="{FF2B5EF4-FFF2-40B4-BE49-F238E27FC236}">
                <a16:creationId xmlns:a16="http://schemas.microsoft.com/office/drawing/2014/main" id="{6003DCC8-8B8B-AE9F-A17B-3CFC4ECE7BC8}"/>
              </a:ext>
            </a:extLst>
          </p:cNvPr>
          <p:cNvSpPr>
            <a:spLocks noGrp="1"/>
          </p:cNvSpPr>
          <p:nvPr>
            <p:ph type="sldNum" sz="quarter" idx="5"/>
          </p:nvPr>
        </p:nvSpPr>
        <p:spPr/>
        <p:txBody>
          <a:bodyPr/>
          <a:lstStyle/>
          <a:p>
            <a:fld id="{3DF0A394-024A-854B-B466-47698D7D1BCB}" type="slidenum">
              <a:rPr lang="en-US" smtClean="0"/>
              <a:t>23</a:t>
            </a:fld>
            <a:endParaRPr lang="en-US"/>
          </a:p>
        </p:txBody>
      </p:sp>
    </p:spTree>
    <p:extLst>
      <p:ext uri="{BB962C8B-B14F-4D97-AF65-F5344CB8AC3E}">
        <p14:creationId xmlns:p14="http://schemas.microsoft.com/office/powerpoint/2010/main" val="1948145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4A80-FC4C-B9DD-1DFA-D4211898C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34B4A-B539-4920-8371-29CAB9B1E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0AA7D-0175-0544-77F8-AEDF7F513084}"/>
              </a:ext>
            </a:extLst>
          </p:cNvPr>
          <p:cNvSpPr>
            <a:spLocks noGrp="1"/>
          </p:cNvSpPr>
          <p:nvPr>
            <p:ph type="body" idx="1"/>
          </p:nvPr>
        </p:nvSpPr>
        <p:spPr/>
        <p:txBody>
          <a:bodyPr/>
          <a:lstStyle/>
          <a:p>
            <a:r>
              <a:rPr lang="en-US" dirty="0"/>
              <a:t>Shagbark Hickory in the Botanic Garden. I love the textures and pastel colors.</a:t>
            </a:r>
          </a:p>
        </p:txBody>
      </p:sp>
      <p:sp>
        <p:nvSpPr>
          <p:cNvPr id="4" name="Slide Number Placeholder 3">
            <a:extLst>
              <a:ext uri="{FF2B5EF4-FFF2-40B4-BE49-F238E27FC236}">
                <a16:creationId xmlns:a16="http://schemas.microsoft.com/office/drawing/2014/main" id="{7A5F7D41-5691-08A6-AA01-0EF91856516D}"/>
              </a:ext>
            </a:extLst>
          </p:cNvPr>
          <p:cNvSpPr>
            <a:spLocks noGrp="1"/>
          </p:cNvSpPr>
          <p:nvPr>
            <p:ph type="sldNum" sz="quarter" idx="5"/>
          </p:nvPr>
        </p:nvSpPr>
        <p:spPr/>
        <p:txBody>
          <a:bodyPr/>
          <a:lstStyle/>
          <a:p>
            <a:fld id="{3DF0A394-024A-854B-B466-47698D7D1BCB}" type="slidenum">
              <a:rPr lang="en-US" smtClean="0"/>
              <a:t>24</a:t>
            </a:fld>
            <a:endParaRPr lang="en-US"/>
          </a:p>
        </p:txBody>
      </p:sp>
    </p:spTree>
    <p:extLst>
      <p:ext uri="{BB962C8B-B14F-4D97-AF65-F5344CB8AC3E}">
        <p14:creationId xmlns:p14="http://schemas.microsoft.com/office/powerpoint/2010/main" val="2359739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355D-AB07-002A-0885-969EAE1C7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65C9A-5DFB-E30A-8054-CAB7A8F812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6AF22-B7AC-C067-046F-E494D17C0133}"/>
              </a:ext>
            </a:extLst>
          </p:cNvPr>
          <p:cNvSpPr>
            <a:spLocks noGrp="1"/>
          </p:cNvSpPr>
          <p:nvPr>
            <p:ph type="body" idx="1"/>
          </p:nvPr>
        </p:nvSpPr>
        <p:spPr/>
        <p:txBody>
          <a:bodyPr/>
          <a:lstStyle/>
          <a:p>
            <a:r>
              <a:rPr lang="en-US" dirty="0"/>
              <a:t>More mosses – I call this one Soldiers at Dawn.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32FC6EC-47A3-D982-FDFA-D8B63BB1FD43}"/>
              </a:ext>
            </a:extLst>
          </p:cNvPr>
          <p:cNvSpPr>
            <a:spLocks noGrp="1"/>
          </p:cNvSpPr>
          <p:nvPr>
            <p:ph type="sldNum" sz="quarter" idx="5"/>
          </p:nvPr>
        </p:nvSpPr>
        <p:spPr/>
        <p:txBody>
          <a:bodyPr/>
          <a:lstStyle/>
          <a:p>
            <a:fld id="{3DF0A394-024A-854B-B466-47698D7D1BCB}" type="slidenum">
              <a:rPr lang="en-US" smtClean="0"/>
              <a:t>25</a:t>
            </a:fld>
            <a:endParaRPr lang="en-US"/>
          </a:p>
        </p:txBody>
      </p:sp>
    </p:spTree>
    <p:extLst>
      <p:ext uri="{BB962C8B-B14F-4D97-AF65-F5344CB8AC3E}">
        <p14:creationId xmlns:p14="http://schemas.microsoft.com/office/powerpoint/2010/main" val="252166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time, I started seeing things that I hadn’t seen before – and the camera helped with that. Abstract shapes and textures, mysterious colors, reflections. People began asking me if these were really photos. Or were they paintings?</a:t>
            </a:r>
            <a:r>
              <a:rPr lang="en-US" dirty="0">
                <a:effectLst/>
              </a:rPr>
              <a:t> Lots of surprising images.</a:t>
            </a:r>
            <a:endParaRPr lang="en-US" dirty="0"/>
          </a:p>
        </p:txBody>
      </p:sp>
      <p:sp>
        <p:nvSpPr>
          <p:cNvPr id="4" name="Slide Number Placeholder 3"/>
          <p:cNvSpPr>
            <a:spLocks noGrp="1"/>
          </p:cNvSpPr>
          <p:nvPr>
            <p:ph type="sldNum" sz="quarter" idx="5"/>
          </p:nvPr>
        </p:nvSpPr>
        <p:spPr/>
        <p:txBody>
          <a:bodyPr/>
          <a:lstStyle/>
          <a:p>
            <a:fld id="{3DF0A394-024A-854B-B466-47698D7D1BCB}" type="slidenum">
              <a:rPr lang="en-US" smtClean="0"/>
              <a:t>26</a:t>
            </a:fld>
            <a:endParaRPr lang="en-US"/>
          </a:p>
        </p:txBody>
      </p:sp>
    </p:spTree>
    <p:extLst>
      <p:ext uri="{BB962C8B-B14F-4D97-AF65-F5344CB8AC3E}">
        <p14:creationId xmlns:p14="http://schemas.microsoft.com/office/powerpoint/2010/main" val="381047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 up of Mingo Creek – blown up. I love this photo – an example of what the camera can see, can take in that I couldn’t really see with my own eyes.</a:t>
            </a:r>
          </a:p>
        </p:txBody>
      </p:sp>
      <p:sp>
        <p:nvSpPr>
          <p:cNvPr id="4" name="Slide Number Placeholder 3"/>
          <p:cNvSpPr>
            <a:spLocks noGrp="1"/>
          </p:cNvSpPr>
          <p:nvPr>
            <p:ph type="sldNum" sz="quarter" idx="5"/>
          </p:nvPr>
        </p:nvSpPr>
        <p:spPr/>
        <p:txBody>
          <a:bodyPr/>
          <a:lstStyle/>
          <a:p>
            <a:fld id="{3DF0A394-024A-854B-B466-47698D7D1BCB}" type="slidenum">
              <a:rPr lang="en-US" smtClean="0"/>
              <a:t>27</a:t>
            </a:fld>
            <a:endParaRPr lang="en-US"/>
          </a:p>
        </p:txBody>
      </p:sp>
    </p:spTree>
    <p:extLst>
      <p:ext uri="{BB962C8B-B14F-4D97-AF65-F5344CB8AC3E}">
        <p14:creationId xmlns:p14="http://schemas.microsoft.com/office/powerpoint/2010/main" val="4206097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99D49-2116-D1FD-7FAA-8ECAE205D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55071-211E-3347-B9BB-0A48B5707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94521-88B9-73D1-9826-C67EA8218688}"/>
              </a:ext>
            </a:extLst>
          </p:cNvPr>
          <p:cNvSpPr>
            <a:spLocks noGrp="1"/>
          </p:cNvSpPr>
          <p:nvPr>
            <p:ph type="body" idx="1"/>
          </p:nvPr>
        </p:nvSpPr>
        <p:spPr/>
        <p:txBody>
          <a:bodyPr/>
          <a:lstStyle/>
          <a:p>
            <a:r>
              <a:rPr lang="en-US" dirty="0"/>
              <a:t>A reflection of trees in Mingo Creek. It was a sunny summer day, June 2024. For this photo, I adjusted the exposure, but the colors are otherwise true.</a:t>
            </a:r>
          </a:p>
        </p:txBody>
      </p:sp>
      <p:sp>
        <p:nvSpPr>
          <p:cNvPr id="4" name="Slide Number Placeholder 3">
            <a:extLst>
              <a:ext uri="{FF2B5EF4-FFF2-40B4-BE49-F238E27FC236}">
                <a16:creationId xmlns:a16="http://schemas.microsoft.com/office/drawing/2014/main" id="{C0EDC2C0-E2B3-2738-1BE1-68553AF4BFCD}"/>
              </a:ext>
            </a:extLst>
          </p:cNvPr>
          <p:cNvSpPr>
            <a:spLocks noGrp="1"/>
          </p:cNvSpPr>
          <p:nvPr>
            <p:ph type="sldNum" sz="quarter" idx="5"/>
          </p:nvPr>
        </p:nvSpPr>
        <p:spPr/>
        <p:txBody>
          <a:bodyPr/>
          <a:lstStyle/>
          <a:p>
            <a:fld id="{3DF0A394-024A-854B-B466-47698D7D1BCB}" type="slidenum">
              <a:rPr lang="en-US" smtClean="0"/>
              <a:t>28</a:t>
            </a:fld>
            <a:endParaRPr lang="en-US"/>
          </a:p>
        </p:txBody>
      </p:sp>
    </p:spTree>
    <p:extLst>
      <p:ext uri="{BB962C8B-B14F-4D97-AF65-F5344CB8AC3E}">
        <p14:creationId xmlns:p14="http://schemas.microsoft.com/office/powerpoint/2010/main" val="223090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403C4-D900-8B7A-F6CC-6664BBC41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9456A-2464-E61C-63B8-B5899793E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0E82E-88E3-BF1D-CA30-C41C2493B249}"/>
              </a:ext>
            </a:extLst>
          </p:cNvPr>
          <p:cNvSpPr>
            <a:spLocks noGrp="1"/>
          </p:cNvSpPr>
          <p:nvPr>
            <p:ph type="body" idx="1"/>
          </p:nvPr>
        </p:nvSpPr>
        <p:spPr/>
        <p:txBody>
          <a:bodyPr/>
          <a:lstStyle/>
          <a:p>
            <a:r>
              <a:rPr lang="en-US" dirty="0"/>
              <a:t>Every year my sisters and I take a trip to the Florida panhandle. This is a photo of a coastal dune lake in Grayton Beach – the colors are real, untouched – this is a lake that shares its waters with the Gulf of Mexico – sometimes it is very much freshwater, other times it has lots of salt in it. It fascinates me and reminds me of how much I don’t know and don’t understand about how our Earth works.</a:t>
            </a:r>
          </a:p>
        </p:txBody>
      </p:sp>
      <p:sp>
        <p:nvSpPr>
          <p:cNvPr id="4" name="Slide Number Placeholder 3">
            <a:extLst>
              <a:ext uri="{FF2B5EF4-FFF2-40B4-BE49-F238E27FC236}">
                <a16:creationId xmlns:a16="http://schemas.microsoft.com/office/drawing/2014/main" id="{E1223860-E061-214E-86E7-489FDBDB017B}"/>
              </a:ext>
            </a:extLst>
          </p:cNvPr>
          <p:cNvSpPr>
            <a:spLocks noGrp="1"/>
          </p:cNvSpPr>
          <p:nvPr>
            <p:ph type="sldNum" sz="quarter" idx="5"/>
          </p:nvPr>
        </p:nvSpPr>
        <p:spPr/>
        <p:txBody>
          <a:bodyPr/>
          <a:lstStyle/>
          <a:p>
            <a:fld id="{3DF0A394-024A-854B-B466-47698D7D1BCB}" type="slidenum">
              <a:rPr lang="en-US" smtClean="0"/>
              <a:t>29</a:t>
            </a:fld>
            <a:endParaRPr lang="en-US"/>
          </a:p>
        </p:txBody>
      </p:sp>
    </p:spTree>
    <p:extLst>
      <p:ext uri="{BB962C8B-B14F-4D97-AF65-F5344CB8AC3E}">
        <p14:creationId xmlns:p14="http://schemas.microsoft.com/office/powerpoint/2010/main" val="174951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FF0B4-7A33-6F5C-C266-67C7B815B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8680C-39E1-5C53-348A-CFE96B0D2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D3FED-5205-E308-4D03-B6837655B500}"/>
              </a:ext>
            </a:extLst>
          </p:cNvPr>
          <p:cNvSpPr>
            <a:spLocks noGrp="1"/>
          </p:cNvSpPr>
          <p:nvPr>
            <p:ph type="body" idx="1"/>
          </p:nvPr>
        </p:nvSpPr>
        <p:spPr/>
        <p:txBody>
          <a:bodyPr/>
          <a:lstStyle/>
          <a:p>
            <a:pPr lvl="0" rtl="0"/>
            <a:r>
              <a:rPr lang="en-US" sz="1200" kern="1200" dirty="0">
                <a:solidFill>
                  <a:schemeClr val="tx1"/>
                </a:solidFill>
                <a:effectLst/>
                <a:latin typeface="+mn-lt"/>
                <a:ea typeface="+mn-ea"/>
                <a:cs typeface="+mn-cs"/>
              </a:rPr>
              <a:t>First, a few words about how I practice photography.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cameras do I use? Whatever I have with me! DSLR cameras with interchangeable images, a point-and-shoot camera, an underwater camera, and, more often than not, my iPhone.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How do I edit my photos? I have tried Photoshop – totally overwhelmed! So I do minor editing – cropping, exposure correction, sometimes deepening color on my apple photo app. Once in awhile I play with multiple exposures. That’s it.</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 had taken pictures for a long time – primarily in a literal documentary sense, recording who, what, where – to remember people, places, and events and to share these memories with others. As I will be showing you, that started to change for me.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friend suggested that my “picture-taking” makes it so I am not really experiencing what is in front of me, it keeps me detached and uninvolved. I experience this in exactly the opposite way – it keeps me deeply involved and focused and appreciative. </a:t>
            </a:r>
          </a:p>
          <a:p>
            <a:pPr lvl="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245EE9-6250-E474-3061-F1297D53CAED}"/>
              </a:ext>
            </a:extLst>
          </p:cNvPr>
          <p:cNvSpPr>
            <a:spLocks noGrp="1"/>
          </p:cNvSpPr>
          <p:nvPr>
            <p:ph type="sldNum" sz="quarter" idx="5"/>
          </p:nvPr>
        </p:nvSpPr>
        <p:spPr/>
        <p:txBody>
          <a:bodyPr/>
          <a:lstStyle/>
          <a:p>
            <a:fld id="{3DF0A394-024A-854B-B466-47698D7D1BCB}" type="slidenum">
              <a:rPr lang="en-US" smtClean="0"/>
              <a:t>3</a:t>
            </a:fld>
            <a:endParaRPr lang="en-US"/>
          </a:p>
        </p:txBody>
      </p:sp>
    </p:spTree>
    <p:extLst>
      <p:ext uri="{BB962C8B-B14F-4D97-AF65-F5344CB8AC3E}">
        <p14:creationId xmlns:p14="http://schemas.microsoft.com/office/powerpoint/2010/main" val="135033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E1A9-3941-D87C-B726-23C8DB999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78AEFB-49D9-D524-5402-84ACED84A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51AB5-9210-7597-37ED-2E225C3A8C78}"/>
              </a:ext>
            </a:extLst>
          </p:cNvPr>
          <p:cNvSpPr>
            <a:spLocks noGrp="1"/>
          </p:cNvSpPr>
          <p:nvPr>
            <p:ph type="body" idx="1"/>
          </p:nvPr>
        </p:nvSpPr>
        <p:spPr/>
        <p:txBody>
          <a:bodyPr/>
          <a:lstStyle/>
          <a:p>
            <a:r>
              <a:rPr lang="en-US" dirty="0"/>
              <a:t>An underwater photo in Morrison Springs Park in Florida. I was standing in the water, shoulder depth, with the camera about waist height, pointing up at the water surface from below.</a:t>
            </a:r>
          </a:p>
        </p:txBody>
      </p:sp>
      <p:sp>
        <p:nvSpPr>
          <p:cNvPr id="4" name="Slide Number Placeholder 3">
            <a:extLst>
              <a:ext uri="{FF2B5EF4-FFF2-40B4-BE49-F238E27FC236}">
                <a16:creationId xmlns:a16="http://schemas.microsoft.com/office/drawing/2014/main" id="{A2185D5C-301E-7E86-0BAE-46F5AA5955ED}"/>
              </a:ext>
            </a:extLst>
          </p:cNvPr>
          <p:cNvSpPr>
            <a:spLocks noGrp="1"/>
          </p:cNvSpPr>
          <p:nvPr>
            <p:ph type="sldNum" sz="quarter" idx="5"/>
          </p:nvPr>
        </p:nvSpPr>
        <p:spPr/>
        <p:txBody>
          <a:bodyPr/>
          <a:lstStyle/>
          <a:p>
            <a:fld id="{3DF0A394-024A-854B-B466-47698D7D1BCB}" type="slidenum">
              <a:rPr lang="en-US" smtClean="0"/>
              <a:t>30</a:t>
            </a:fld>
            <a:endParaRPr lang="en-US"/>
          </a:p>
        </p:txBody>
      </p:sp>
    </p:spTree>
    <p:extLst>
      <p:ext uri="{BB962C8B-B14F-4D97-AF65-F5344CB8AC3E}">
        <p14:creationId xmlns:p14="http://schemas.microsoft.com/office/powerpoint/2010/main" val="2485760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A78A3-78B5-CC89-9E76-452AFBAC5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C9943-9231-DBB3-46CB-DFC4CB40E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EC2D4-2F16-F09B-23BA-08434351E035}"/>
              </a:ext>
            </a:extLst>
          </p:cNvPr>
          <p:cNvSpPr>
            <a:spLocks noGrp="1"/>
          </p:cNvSpPr>
          <p:nvPr>
            <p:ph type="body" idx="1"/>
          </p:nvPr>
        </p:nvSpPr>
        <p:spPr/>
        <p:txBody>
          <a:bodyPr/>
          <a:lstStyle/>
          <a:p>
            <a:r>
              <a:rPr lang="en-US" dirty="0"/>
              <a:t>You know where this one is! This is a reflection of last year’s art installation at the Botanic Gardens.</a:t>
            </a:r>
          </a:p>
        </p:txBody>
      </p:sp>
      <p:sp>
        <p:nvSpPr>
          <p:cNvPr id="4" name="Slide Number Placeholder 3">
            <a:extLst>
              <a:ext uri="{FF2B5EF4-FFF2-40B4-BE49-F238E27FC236}">
                <a16:creationId xmlns:a16="http://schemas.microsoft.com/office/drawing/2014/main" id="{F79D487F-9A38-96FA-9895-A9CA16B0BB7B}"/>
              </a:ext>
            </a:extLst>
          </p:cNvPr>
          <p:cNvSpPr>
            <a:spLocks noGrp="1"/>
          </p:cNvSpPr>
          <p:nvPr>
            <p:ph type="sldNum" sz="quarter" idx="5"/>
          </p:nvPr>
        </p:nvSpPr>
        <p:spPr/>
        <p:txBody>
          <a:bodyPr/>
          <a:lstStyle/>
          <a:p>
            <a:fld id="{3DF0A394-024A-854B-B466-47698D7D1BCB}" type="slidenum">
              <a:rPr lang="en-US" smtClean="0"/>
              <a:t>31</a:t>
            </a:fld>
            <a:endParaRPr lang="en-US"/>
          </a:p>
        </p:txBody>
      </p:sp>
    </p:spTree>
    <p:extLst>
      <p:ext uri="{BB962C8B-B14F-4D97-AF65-F5344CB8AC3E}">
        <p14:creationId xmlns:p14="http://schemas.microsoft.com/office/powerpoint/2010/main" val="100641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0477-496B-82B2-1953-4AAFF9C33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5AE93-D79C-1B20-2332-C9E1B90D9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B776B-CFC3-E950-1238-4492CB10E120}"/>
              </a:ext>
            </a:extLst>
          </p:cNvPr>
          <p:cNvSpPr>
            <a:spLocks noGrp="1"/>
          </p:cNvSpPr>
          <p:nvPr>
            <p:ph type="body" idx="1"/>
          </p:nvPr>
        </p:nvSpPr>
        <p:spPr/>
        <p:txBody>
          <a:bodyPr/>
          <a:lstStyle/>
          <a:p>
            <a:r>
              <a:rPr lang="en-US" dirty="0"/>
              <a:t>And this – it is corrosion on a grill at Mingo Creek! I loved the colors and textures.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68FB1C5-C5E2-FDDA-5003-5077D0F88A22}"/>
              </a:ext>
            </a:extLst>
          </p:cNvPr>
          <p:cNvSpPr>
            <a:spLocks noGrp="1"/>
          </p:cNvSpPr>
          <p:nvPr>
            <p:ph type="sldNum" sz="quarter" idx="5"/>
          </p:nvPr>
        </p:nvSpPr>
        <p:spPr/>
        <p:txBody>
          <a:bodyPr/>
          <a:lstStyle/>
          <a:p>
            <a:fld id="{3DF0A394-024A-854B-B466-47698D7D1BCB}" type="slidenum">
              <a:rPr lang="en-US" smtClean="0"/>
              <a:t>32</a:t>
            </a:fld>
            <a:endParaRPr lang="en-US"/>
          </a:p>
        </p:txBody>
      </p:sp>
    </p:spTree>
    <p:extLst>
      <p:ext uri="{BB962C8B-B14F-4D97-AF65-F5344CB8AC3E}">
        <p14:creationId xmlns:p14="http://schemas.microsoft.com/office/powerpoint/2010/main" val="3083653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6F6E-555B-0745-D31E-DD63280B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32391-FE1E-6DB5-C796-14F06AF6B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8E78A-0559-59BA-40AB-FA45C0ADEA25}"/>
              </a:ext>
            </a:extLst>
          </p:cNvPr>
          <p:cNvSpPr>
            <a:spLocks noGrp="1"/>
          </p:cNvSpPr>
          <p:nvPr>
            <p:ph type="body" idx="1"/>
          </p:nvPr>
        </p:nvSpPr>
        <p:spPr/>
        <p:txBody>
          <a:bodyPr/>
          <a:lstStyle/>
          <a:p>
            <a:r>
              <a:rPr lang="en-US" dirty="0"/>
              <a:t>This last photo was taken at the Botanic Garden with a process called Intentional Camera Movement – ICM.</a:t>
            </a:r>
          </a:p>
          <a:p>
            <a:endParaRPr lang="en-US" dirty="0"/>
          </a:p>
          <a:p>
            <a:r>
              <a:rPr lang="en-US" dirty="0"/>
              <a:t>To close out the nature photography discussion – I have found over time that, when I walk or swim out into nature, I feel like I am entering a world where I am just an incidental being – this world, the ecosystem, is a community that exists with or without human presence and goes on and on and on – living and dying and rebirthing.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now, from recent research from scientists like Susan Simard, the beings in forests and other ecosystems are in constant communication, sharing food and resources and information. All without human intervention. More and more often, when I am out there, I feel like I am a guest being welcomed, held by other forms of life. It is not just about me, what I get from the time I spend in nature. That is so reassuring and comforting for me. </a:t>
            </a:r>
          </a:p>
          <a:p>
            <a:endParaRPr lang="en-US" dirty="0"/>
          </a:p>
        </p:txBody>
      </p:sp>
      <p:sp>
        <p:nvSpPr>
          <p:cNvPr id="4" name="Slide Number Placeholder 3">
            <a:extLst>
              <a:ext uri="{FF2B5EF4-FFF2-40B4-BE49-F238E27FC236}">
                <a16:creationId xmlns:a16="http://schemas.microsoft.com/office/drawing/2014/main" id="{696D1A6A-9E2B-9F23-87A5-1EAD191571CB}"/>
              </a:ext>
            </a:extLst>
          </p:cNvPr>
          <p:cNvSpPr>
            <a:spLocks noGrp="1"/>
          </p:cNvSpPr>
          <p:nvPr>
            <p:ph type="sldNum" sz="quarter" idx="5"/>
          </p:nvPr>
        </p:nvSpPr>
        <p:spPr/>
        <p:txBody>
          <a:bodyPr/>
          <a:lstStyle/>
          <a:p>
            <a:fld id="{3DF0A394-024A-854B-B466-47698D7D1BCB}" type="slidenum">
              <a:rPr lang="en-US" smtClean="0"/>
              <a:t>33</a:t>
            </a:fld>
            <a:endParaRPr lang="en-US"/>
          </a:p>
        </p:txBody>
      </p:sp>
    </p:spTree>
    <p:extLst>
      <p:ext uri="{BB962C8B-B14F-4D97-AF65-F5344CB8AC3E}">
        <p14:creationId xmlns:p14="http://schemas.microsoft.com/office/powerpoint/2010/main" val="175848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nature photography has gotten me, and still gets me, through hard times.</a:t>
            </a:r>
          </a:p>
          <a:p>
            <a:endParaRPr lang="en-US" dirty="0"/>
          </a:p>
          <a:p>
            <a:r>
              <a:rPr lang="en-US" dirty="0"/>
              <a:t>But in the last year or so, I felt like I needed a different way of expressing what I was feeling as I watched our social and political world implode. I felt sad, and scared, and angry. My nature photography helped but there was more that I felt I needed to somehow express. </a:t>
            </a:r>
          </a:p>
          <a:p>
            <a:endParaRPr lang="en-US" dirty="0"/>
          </a:p>
        </p:txBody>
      </p:sp>
      <p:sp>
        <p:nvSpPr>
          <p:cNvPr id="4" name="Slide Number Placeholder 3"/>
          <p:cNvSpPr>
            <a:spLocks noGrp="1"/>
          </p:cNvSpPr>
          <p:nvPr>
            <p:ph type="sldNum" sz="quarter" idx="5"/>
          </p:nvPr>
        </p:nvSpPr>
        <p:spPr/>
        <p:txBody>
          <a:bodyPr/>
          <a:lstStyle/>
          <a:p>
            <a:fld id="{3DF0A394-024A-854B-B466-47698D7D1BCB}" type="slidenum">
              <a:rPr lang="en-US" smtClean="0"/>
              <a:t>34</a:t>
            </a:fld>
            <a:endParaRPr lang="en-US"/>
          </a:p>
        </p:txBody>
      </p:sp>
    </p:spTree>
    <p:extLst>
      <p:ext uri="{BB962C8B-B14F-4D97-AF65-F5344CB8AC3E}">
        <p14:creationId xmlns:p14="http://schemas.microsoft.com/office/powerpoint/2010/main" val="2453770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5AB71-783C-E983-860C-B5ADBD287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D049B-0C04-6D68-1F55-780A1A0BF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48764-9E90-6388-516F-56F712F099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began to have dreams about colors, flowing colors. One day I saw something about painting with Delaminating Alcohol Ink on Instagram – it looked like such a fascinating organic process, so I began to explore through abstract painting.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Abstract painting with alcohol, and later, acrylic inks and paints, and liquid watercolors has taken me to new places – I never know what I am going to do, or where I will end up. Sometimes the paintings, especially with the inks, seem to take on a life of their own. These mediums, usually done in a very small format, have allowed me to express thoughts and feelings that I couldn’t easily put into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 had to put a label on the predominant painting style or genre, I think I might I would use “abstract expressionism” – most of the paintings rise from intense internal emotions; there is a lot of energy and movement in many of the paintings. I paint with my fingers, a palette knife, a brush – or let the paints/inks move around on their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my paintings still reflect the natural world to me in colors and shapes, but many go further to reflect my reactions to what is going on around me our social and political worlds. The paintings start with emotion, often confusing and heavy, and end up being whatever they were meant to be. The words, or titles, come later.</a:t>
            </a:r>
          </a:p>
          <a:p>
            <a:endParaRPr lang="en-US" dirty="0"/>
          </a:p>
        </p:txBody>
      </p:sp>
      <p:sp>
        <p:nvSpPr>
          <p:cNvPr id="4" name="Slide Number Placeholder 3">
            <a:extLst>
              <a:ext uri="{FF2B5EF4-FFF2-40B4-BE49-F238E27FC236}">
                <a16:creationId xmlns:a16="http://schemas.microsoft.com/office/drawing/2014/main" id="{5F18A26D-78CA-CC05-45EE-99CBC10C3068}"/>
              </a:ext>
            </a:extLst>
          </p:cNvPr>
          <p:cNvSpPr>
            <a:spLocks noGrp="1"/>
          </p:cNvSpPr>
          <p:nvPr>
            <p:ph type="sldNum" sz="quarter" idx="5"/>
          </p:nvPr>
        </p:nvSpPr>
        <p:spPr/>
        <p:txBody>
          <a:bodyPr/>
          <a:lstStyle/>
          <a:p>
            <a:fld id="{3DF0A394-024A-854B-B466-47698D7D1BCB}" type="slidenum">
              <a:rPr lang="en-US" smtClean="0"/>
              <a:t>35</a:t>
            </a:fld>
            <a:endParaRPr lang="en-US"/>
          </a:p>
        </p:txBody>
      </p:sp>
    </p:spTree>
    <p:extLst>
      <p:ext uri="{BB962C8B-B14F-4D97-AF65-F5344CB8AC3E}">
        <p14:creationId xmlns:p14="http://schemas.microsoft.com/office/powerpoint/2010/main" val="1512266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2D14C-7218-8CE7-DE60-599A2928D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762DB-1976-909A-C33D-E70BE65DB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AC33B-6CFE-4ED1-ACCC-584C174CD6AE}"/>
              </a:ext>
            </a:extLst>
          </p:cNvPr>
          <p:cNvSpPr>
            <a:spLocks noGrp="1"/>
          </p:cNvSpPr>
          <p:nvPr>
            <p:ph type="body" idx="1"/>
          </p:nvPr>
        </p:nvSpPr>
        <p:spPr/>
        <p:txBody>
          <a:bodyPr/>
          <a:lstStyle/>
          <a:p>
            <a:r>
              <a:rPr lang="en-US" dirty="0"/>
              <a:t>“Where the Current Breathes” – one of my first paintings</a:t>
            </a:r>
          </a:p>
          <a:p>
            <a:endParaRPr lang="en-US" dirty="0"/>
          </a:p>
          <a:p>
            <a:endParaRPr lang="en-US" dirty="0"/>
          </a:p>
          <a:p>
            <a:r>
              <a:rPr lang="en-US" dirty="0"/>
              <a:t>Delaminating alcohol ink – on non-porous paper</a:t>
            </a:r>
          </a:p>
        </p:txBody>
      </p:sp>
      <p:sp>
        <p:nvSpPr>
          <p:cNvPr id="4" name="Slide Number Placeholder 3">
            <a:extLst>
              <a:ext uri="{FF2B5EF4-FFF2-40B4-BE49-F238E27FC236}">
                <a16:creationId xmlns:a16="http://schemas.microsoft.com/office/drawing/2014/main" id="{2A5B7015-453E-3EB2-EB8A-EA61935EAD17}"/>
              </a:ext>
            </a:extLst>
          </p:cNvPr>
          <p:cNvSpPr>
            <a:spLocks noGrp="1"/>
          </p:cNvSpPr>
          <p:nvPr>
            <p:ph type="sldNum" sz="quarter" idx="5"/>
          </p:nvPr>
        </p:nvSpPr>
        <p:spPr/>
        <p:txBody>
          <a:bodyPr/>
          <a:lstStyle/>
          <a:p>
            <a:fld id="{3DF0A394-024A-854B-B466-47698D7D1BCB}" type="slidenum">
              <a:rPr lang="en-US" smtClean="0"/>
              <a:t>36</a:t>
            </a:fld>
            <a:endParaRPr lang="en-US"/>
          </a:p>
        </p:txBody>
      </p:sp>
    </p:spTree>
    <p:extLst>
      <p:ext uri="{BB962C8B-B14F-4D97-AF65-F5344CB8AC3E}">
        <p14:creationId xmlns:p14="http://schemas.microsoft.com/office/powerpoint/2010/main" val="2302084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93177-5194-EC60-BC95-FA8B3CD61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8F53F-6D59-A146-53DF-A028AA1842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089C8-D58F-E682-FD42-A2DF6F42CD42}"/>
              </a:ext>
            </a:extLst>
          </p:cNvPr>
          <p:cNvSpPr>
            <a:spLocks noGrp="1"/>
          </p:cNvSpPr>
          <p:nvPr>
            <p:ph type="body" idx="1"/>
          </p:nvPr>
        </p:nvSpPr>
        <p:spPr/>
        <p:txBody>
          <a:bodyPr/>
          <a:lstStyle/>
          <a:p>
            <a:r>
              <a:rPr lang="en-US" dirty="0"/>
              <a:t>“From Whence We Come” – another early painting. These felt amoeba- or protozoa- like to me</a:t>
            </a:r>
          </a:p>
          <a:p>
            <a:endParaRPr lang="en-US" dirty="0"/>
          </a:p>
          <a:p>
            <a:r>
              <a:rPr lang="en-US" dirty="0"/>
              <a:t>I painted this in my little art room at home, while my husband and his son were watching TV in another room.</a:t>
            </a:r>
          </a:p>
          <a:p>
            <a:endParaRPr lang="en-US" dirty="0"/>
          </a:p>
          <a:p>
            <a:r>
              <a:rPr lang="en-US" dirty="0"/>
              <a:t>After finishing this, I took a photo as I always do, then accidentally spilled alcohol on the painting – Larry and Cam heard me swear very loudly – “I screwed it up!”</a:t>
            </a:r>
          </a:p>
          <a:p>
            <a:endParaRPr lang="en-US" dirty="0"/>
          </a:p>
          <a:p>
            <a:r>
              <a:rPr lang="en-US" dirty="0"/>
              <a:t>They both yelled back at the same time – ”That’s all part of the process!”</a:t>
            </a:r>
          </a:p>
          <a:p>
            <a:endParaRPr lang="en-US" dirty="0"/>
          </a:p>
          <a:p>
            <a:r>
              <a:rPr lang="en-US" dirty="0"/>
              <a:t>So I added some more ink and alcohol to the painting and let it work and got this…</a:t>
            </a:r>
          </a:p>
        </p:txBody>
      </p:sp>
      <p:sp>
        <p:nvSpPr>
          <p:cNvPr id="4" name="Slide Number Placeholder 3">
            <a:extLst>
              <a:ext uri="{FF2B5EF4-FFF2-40B4-BE49-F238E27FC236}">
                <a16:creationId xmlns:a16="http://schemas.microsoft.com/office/drawing/2014/main" id="{A2701883-90CD-A231-C38F-DE74C0179232}"/>
              </a:ext>
            </a:extLst>
          </p:cNvPr>
          <p:cNvSpPr>
            <a:spLocks noGrp="1"/>
          </p:cNvSpPr>
          <p:nvPr>
            <p:ph type="sldNum" sz="quarter" idx="5"/>
          </p:nvPr>
        </p:nvSpPr>
        <p:spPr/>
        <p:txBody>
          <a:bodyPr/>
          <a:lstStyle/>
          <a:p>
            <a:fld id="{3DF0A394-024A-854B-B466-47698D7D1BCB}" type="slidenum">
              <a:rPr lang="en-US" smtClean="0"/>
              <a:t>37</a:t>
            </a:fld>
            <a:endParaRPr lang="en-US"/>
          </a:p>
        </p:txBody>
      </p:sp>
    </p:spTree>
    <p:extLst>
      <p:ext uri="{BB962C8B-B14F-4D97-AF65-F5344CB8AC3E}">
        <p14:creationId xmlns:p14="http://schemas.microsoft.com/office/powerpoint/2010/main" val="541929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75A67-7987-9164-A197-51A1553DB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6BC43-7DFF-2208-E79F-BD506AF28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9A57-B56A-A29C-7ED0-3044D872E997}"/>
              </a:ext>
            </a:extLst>
          </p:cNvPr>
          <p:cNvSpPr>
            <a:spLocks noGrp="1"/>
          </p:cNvSpPr>
          <p:nvPr>
            <p:ph type="body" idx="1"/>
          </p:nvPr>
        </p:nvSpPr>
        <p:spPr/>
        <p:txBody>
          <a:bodyPr/>
          <a:lstStyle/>
          <a:p>
            <a:r>
              <a:rPr lang="en-US" dirty="0"/>
              <a:t>“Autumn Rain”</a:t>
            </a:r>
          </a:p>
          <a:p>
            <a:endParaRPr lang="en-US" dirty="0"/>
          </a:p>
          <a:p>
            <a:r>
              <a:rPr lang="en-US" dirty="0"/>
              <a:t>As I am sure is the case with all of you – art is a constant learning process with failures and mistakes providing fuel for more interesting work</a:t>
            </a:r>
          </a:p>
        </p:txBody>
      </p:sp>
      <p:sp>
        <p:nvSpPr>
          <p:cNvPr id="4" name="Slide Number Placeholder 3">
            <a:extLst>
              <a:ext uri="{FF2B5EF4-FFF2-40B4-BE49-F238E27FC236}">
                <a16:creationId xmlns:a16="http://schemas.microsoft.com/office/drawing/2014/main" id="{1730CBB7-E3B5-9293-2FF9-2A28D8E9FB94}"/>
              </a:ext>
            </a:extLst>
          </p:cNvPr>
          <p:cNvSpPr>
            <a:spLocks noGrp="1"/>
          </p:cNvSpPr>
          <p:nvPr>
            <p:ph type="sldNum" sz="quarter" idx="5"/>
          </p:nvPr>
        </p:nvSpPr>
        <p:spPr/>
        <p:txBody>
          <a:bodyPr/>
          <a:lstStyle/>
          <a:p>
            <a:fld id="{3DF0A394-024A-854B-B466-47698D7D1BCB}" type="slidenum">
              <a:rPr lang="en-US" smtClean="0"/>
              <a:t>38</a:t>
            </a:fld>
            <a:endParaRPr lang="en-US"/>
          </a:p>
        </p:txBody>
      </p:sp>
    </p:spTree>
    <p:extLst>
      <p:ext uri="{BB962C8B-B14F-4D97-AF65-F5344CB8AC3E}">
        <p14:creationId xmlns:p14="http://schemas.microsoft.com/office/powerpoint/2010/main" val="2103455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F922A-D27A-4406-DF55-62BAB8AE0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87838-EE64-7922-F58C-9BCE84C36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622C6-9665-F09E-498B-90D214E20D50}"/>
              </a:ext>
            </a:extLst>
          </p:cNvPr>
          <p:cNvSpPr>
            <a:spLocks noGrp="1"/>
          </p:cNvSpPr>
          <p:nvPr>
            <p:ph type="body" idx="1"/>
          </p:nvPr>
        </p:nvSpPr>
        <p:spPr/>
        <p:txBody>
          <a:bodyPr/>
          <a:lstStyle/>
          <a:p>
            <a:r>
              <a:rPr lang="en-US" dirty="0"/>
              <a:t>“Breathe”</a:t>
            </a:r>
          </a:p>
          <a:p>
            <a:endParaRPr lang="en-US" dirty="0"/>
          </a:p>
          <a:p>
            <a:r>
              <a:rPr lang="en-US" dirty="0"/>
              <a:t>In 2025, Larry and I took a road trip across the country, ending up in Utah. The colors and textures and shapes, the expansiveness of the space, spoke to me and have stayed in my mind. This is an alcohol ink painting on non-porous paper using a color palette from out there.</a:t>
            </a:r>
          </a:p>
        </p:txBody>
      </p:sp>
      <p:sp>
        <p:nvSpPr>
          <p:cNvPr id="4" name="Slide Number Placeholder 3">
            <a:extLst>
              <a:ext uri="{FF2B5EF4-FFF2-40B4-BE49-F238E27FC236}">
                <a16:creationId xmlns:a16="http://schemas.microsoft.com/office/drawing/2014/main" id="{37B76785-AE49-1E31-6704-18105AF07EFD}"/>
              </a:ext>
            </a:extLst>
          </p:cNvPr>
          <p:cNvSpPr>
            <a:spLocks noGrp="1"/>
          </p:cNvSpPr>
          <p:nvPr>
            <p:ph type="sldNum" sz="quarter" idx="5"/>
          </p:nvPr>
        </p:nvSpPr>
        <p:spPr/>
        <p:txBody>
          <a:bodyPr/>
          <a:lstStyle/>
          <a:p>
            <a:fld id="{3DF0A394-024A-854B-B466-47698D7D1BCB}" type="slidenum">
              <a:rPr lang="en-US" smtClean="0"/>
              <a:t>39</a:t>
            </a:fld>
            <a:endParaRPr lang="en-US"/>
          </a:p>
        </p:txBody>
      </p:sp>
    </p:spTree>
    <p:extLst>
      <p:ext uri="{BB962C8B-B14F-4D97-AF65-F5344CB8AC3E}">
        <p14:creationId xmlns:p14="http://schemas.microsoft.com/office/powerpoint/2010/main" val="2703305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when hard times began to come – boom boom boom – as they often do in life, I found myself seeking refuge in nature.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were my hard times? Most are not particular to me – I suspect that many of us can identify with several of these.</a:t>
            </a:r>
          </a:p>
          <a:p>
            <a:pPr lvl="1"/>
            <a:r>
              <a:rPr lang="en-US" sz="1200" kern="1200" dirty="0">
                <a:solidFill>
                  <a:schemeClr val="tx1"/>
                </a:solidFill>
                <a:effectLst/>
                <a:latin typeface="+mn-lt"/>
                <a:ea typeface="+mn-ea"/>
                <a:cs typeface="+mn-cs"/>
              </a:rPr>
              <a:t>*The pandemic </a:t>
            </a:r>
          </a:p>
          <a:p>
            <a:pPr lvl="1"/>
            <a:r>
              <a:rPr lang="en-US" sz="1200" kern="1200" dirty="0">
                <a:solidFill>
                  <a:schemeClr val="tx1"/>
                </a:solidFill>
                <a:effectLst/>
                <a:latin typeface="+mn-lt"/>
                <a:ea typeface="+mn-ea"/>
                <a:cs typeface="+mn-cs"/>
              </a:rPr>
              <a:t>*Loss</a:t>
            </a:r>
          </a:p>
          <a:p>
            <a:pPr lvl="1"/>
            <a:r>
              <a:rPr lang="en-US" sz="1200" kern="1200" dirty="0">
                <a:solidFill>
                  <a:schemeClr val="tx1"/>
                </a:solidFill>
                <a:effectLst/>
                <a:latin typeface="+mn-lt"/>
                <a:ea typeface="+mn-ea"/>
                <a:cs typeface="+mn-cs"/>
              </a:rPr>
              <a:t>*Aging in general</a:t>
            </a:r>
          </a:p>
          <a:p>
            <a:pPr lvl="1"/>
            <a:r>
              <a:rPr lang="en-US" sz="1200" kern="1200" dirty="0">
                <a:solidFill>
                  <a:schemeClr val="tx1"/>
                </a:solidFill>
                <a:effectLst/>
                <a:latin typeface="+mn-lt"/>
                <a:ea typeface="+mn-ea"/>
                <a:cs typeface="+mn-cs"/>
              </a:rPr>
              <a:t>*Political and social chaos and upheaval</a:t>
            </a:r>
          </a:p>
          <a:p>
            <a:pPr lvl="0"/>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F0A394-024A-854B-B466-47698D7D1BCB}" type="slidenum">
              <a:rPr lang="en-US" smtClean="0"/>
              <a:t>4</a:t>
            </a:fld>
            <a:endParaRPr lang="en-US"/>
          </a:p>
        </p:txBody>
      </p:sp>
    </p:spTree>
    <p:extLst>
      <p:ext uri="{BB962C8B-B14F-4D97-AF65-F5344CB8AC3E}">
        <p14:creationId xmlns:p14="http://schemas.microsoft.com/office/powerpoint/2010/main" val="1998676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1F17-B8EB-1157-C56C-3BC1ABCE7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1887C-2B1E-004C-F0B2-BC50BA995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18F68-4240-D38B-484E-DCF5A14E13C1}"/>
              </a:ext>
            </a:extLst>
          </p:cNvPr>
          <p:cNvSpPr>
            <a:spLocks noGrp="1"/>
          </p:cNvSpPr>
          <p:nvPr>
            <p:ph type="body" idx="1"/>
          </p:nvPr>
        </p:nvSpPr>
        <p:spPr/>
        <p:txBody>
          <a:bodyPr/>
          <a:lstStyle/>
          <a:p>
            <a:r>
              <a:rPr lang="en-US" dirty="0"/>
              <a:t>“Life before Humans”</a:t>
            </a:r>
          </a:p>
          <a:p>
            <a:endParaRPr lang="en-US" dirty="0"/>
          </a:p>
          <a:p>
            <a:r>
              <a:rPr lang="en-US" dirty="0"/>
              <a:t>Another Utah inspired painting – I see fossils? Skeletons?</a:t>
            </a:r>
          </a:p>
        </p:txBody>
      </p:sp>
      <p:sp>
        <p:nvSpPr>
          <p:cNvPr id="4" name="Slide Number Placeholder 3">
            <a:extLst>
              <a:ext uri="{FF2B5EF4-FFF2-40B4-BE49-F238E27FC236}">
                <a16:creationId xmlns:a16="http://schemas.microsoft.com/office/drawing/2014/main" id="{7C6AE350-97E1-7E84-DE11-444E04B28538}"/>
              </a:ext>
            </a:extLst>
          </p:cNvPr>
          <p:cNvSpPr>
            <a:spLocks noGrp="1"/>
          </p:cNvSpPr>
          <p:nvPr>
            <p:ph type="sldNum" sz="quarter" idx="5"/>
          </p:nvPr>
        </p:nvSpPr>
        <p:spPr/>
        <p:txBody>
          <a:bodyPr/>
          <a:lstStyle/>
          <a:p>
            <a:fld id="{3DF0A394-024A-854B-B466-47698D7D1BCB}" type="slidenum">
              <a:rPr lang="en-US" smtClean="0"/>
              <a:t>40</a:t>
            </a:fld>
            <a:endParaRPr lang="en-US"/>
          </a:p>
        </p:txBody>
      </p:sp>
    </p:spTree>
    <p:extLst>
      <p:ext uri="{BB962C8B-B14F-4D97-AF65-F5344CB8AC3E}">
        <p14:creationId xmlns:p14="http://schemas.microsoft.com/office/powerpoint/2010/main" val="2110507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0E8A-1BD1-4CF9-D5D4-E64225ABD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31D8C-8AEA-2854-4BCF-C13ECD927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162BE-D83E-5513-05C7-80F7E79C4784}"/>
              </a:ext>
            </a:extLst>
          </p:cNvPr>
          <p:cNvSpPr>
            <a:spLocks noGrp="1"/>
          </p:cNvSpPr>
          <p:nvPr>
            <p:ph type="body" idx="1"/>
          </p:nvPr>
        </p:nvSpPr>
        <p:spPr/>
        <p:txBody>
          <a:bodyPr/>
          <a:lstStyle/>
          <a:p>
            <a:r>
              <a:rPr lang="en-US" dirty="0"/>
              <a:t>“Upheaval” – it was one of those days where I felt like the world was turning upside down</a:t>
            </a:r>
          </a:p>
        </p:txBody>
      </p:sp>
      <p:sp>
        <p:nvSpPr>
          <p:cNvPr id="4" name="Slide Number Placeholder 3">
            <a:extLst>
              <a:ext uri="{FF2B5EF4-FFF2-40B4-BE49-F238E27FC236}">
                <a16:creationId xmlns:a16="http://schemas.microsoft.com/office/drawing/2014/main" id="{A7E13E24-8D94-D2DB-4618-AA9D74EFAC6A}"/>
              </a:ext>
            </a:extLst>
          </p:cNvPr>
          <p:cNvSpPr>
            <a:spLocks noGrp="1"/>
          </p:cNvSpPr>
          <p:nvPr>
            <p:ph type="sldNum" sz="quarter" idx="5"/>
          </p:nvPr>
        </p:nvSpPr>
        <p:spPr/>
        <p:txBody>
          <a:bodyPr/>
          <a:lstStyle/>
          <a:p>
            <a:fld id="{3DF0A394-024A-854B-B466-47698D7D1BCB}" type="slidenum">
              <a:rPr lang="en-US" smtClean="0"/>
              <a:t>41</a:t>
            </a:fld>
            <a:endParaRPr lang="en-US"/>
          </a:p>
        </p:txBody>
      </p:sp>
    </p:spTree>
    <p:extLst>
      <p:ext uri="{BB962C8B-B14F-4D97-AF65-F5344CB8AC3E}">
        <p14:creationId xmlns:p14="http://schemas.microsoft.com/office/powerpoint/2010/main" val="3537362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EA89D-A517-BA9B-8972-5819050B5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E9238-D81B-886F-1681-55FECD6F2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323EF-C253-BD1B-07FB-9DE66569DED5}"/>
              </a:ext>
            </a:extLst>
          </p:cNvPr>
          <p:cNvSpPr>
            <a:spLocks noGrp="1"/>
          </p:cNvSpPr>
          <p:nvPr>
            <p:ph type="body" idx="1"/>
          </p:nvPr>
        </p:nvSpPr>
        <p:spPr/>
        <p:txBody>
          <a:bodyPr/>
          <a:lstStyle/>
          <a:p>
            <a:r>
              <a:rPr lang="en-US" dirty="0"/>
              <a:t>“Beauty Arises from Chaos” – one of my favorites – just adding different colors of ink and watching them do their thing, and adding a little more color, moving it around with my fingers or letting it flow on its own. Alcohol ink on non-porous paper.</a:t>
            </a:r>
          </a:p>
        </p:txBody>
      </p:sp>
      <p:sp>
        <p:nvSpPr>
          <p:cNvPr id="4" name="Slide Number Placeholder 3">
            <a:extLst>
              <a:ext uri="{FF2B5EF4-FFF2-40B4-BE49-F238E27FC236}">
                <a16:creationId xmlns:a16="http://schemas.microsoft.com/office/drawing/2014/main" id="{94C75815-ECDF-0470-38D9-B6D7279CC120}"/>
              </a:ext>
            </a:extLst>
          </p:cNvPr>
          <p:cNvSpPr>
            <a:spLocks noGrp="1"/>
          </p:cNvSpPr>
          <p:nvPr>
            <p:ph type="sldNum" sz="quarter" idx="5"/>
          </p:nvPr>
        </p:nvSpPr>
        <p:spPr/>
        <p:txBody>
          <a:bodyPr/>
          <a:lstStyle/>
          <a:p>
            <a:fld id="{3DF0A394-024A-854B-B466-47698D7D1BCB}" type="slidenum">
              <a:rPr lang="en-US" smtClean="0"/>
              <a:t>42</a:t>
            </a:fld>
            <a:endParaRPr lang="en-US"/>
          </a:p>
        </p:txBody>
      </p:sp>
    </p:spTree>
    <p:extLst>
      <p:ext uri="{BB962C8B-B14F-4D97-AF65-F5344CB8AC3E}">
        <p14:creationId xmlns:p14="http://schemas.microsoft.com/office/powerpoint/2010/main" val="4145773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BD98D-A105-B629-752B-B1141101B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9915-05AB-91CA-03BB-8545F7528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40610-4FA3-1A15-947A-E08E237B7463}"/>
              </a:ext>
            </a:extLst>
          </p:cNvPr>
          <p:cNvSpPr>
            <a:spLocks noGrp="1"/>
          </p:cNvSpPr>
          <p:nvPr>
            <p:ph type="body" idx="1"/>
          </p:nvPr>
        </p:nvSpPr>
        <p:spPr/>
        <p:txBody>
          <a:bodyPr/>
          <a:lstStyle/>
          <a:p>
            <a:r>
              <a:rPr lang="en-US" dirty="0"/>
              <a:t>“Focus”</a:t>
            </a:r>
          </a:p>
        </p:txBody>
      </p:sp>
      <p:sp>
        <p:nvSpPr>
          <p:cNvPr id="4" name="Slide Number Placeholder 3">
            <a:extLst>
              <a:ext uri="{FF2B5EF4-FFF2-40B4-BE49-F238E27FC236}">
                <a16:creationId xmlns:a16="http://schemas.microsoft.com/office/drawing/2014/main" id="{C321AE97-DE61-8843-7136-BCFE5E14D71B}"/>
              </a:ext>
            </a:extLst>
          </p:cNvPr>
          <p:cNvSpPr>
            <a:spLocks noGrp="1"/>
          </p:cNvSpPr>
          <p:nvPr>
            <p:ph type="sldNum" sz="quarter" idx="5"/>
          </p:nvPr>
        </p:nvSpPr>
        <p:spPr/>
        <p:txBody>
          <a:bodyPr/>
          <a:lstStyle/>
          <a:p>
            <a:fld id="{3DF0A394-024A-854B-B466-47698D7D1BCB}" type="slidenum">
              <a:rPr lang="en-US" smtClean="0"/>
              <a:t>43</a:t>
            </a:fld>
            <a:endParaRPr lang="en-US"/>
          </a:p>
        </p:txBody>
      </p:sp>
    </p:spTree>
    <p:extLst>
      <p:ext uri="{BB962C8B-B14F-4D97-AF65-F5344CB8AC3E}">
        <p14:creationId xmlns:p14="http://schemas.microsoft.com/office/powerpoint/2010/main" val="3850818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DCFDC-A52F-F26D-BA92-EFC91C36E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24BAD-1581-313F-FCA5-564BEB6AC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A2243-5D60-E7A8-D110-D867E5E179B6}"/>
              </a:ext>
            </a:extLst>
          </p:cNvPr>
          <p:cNvSpPr>
            <a:spLocks noGrp="1"/>
          </p:cNvSpPr>
          <p:nvPr>
            <p:ph type="body" idx="1"/>
          </p:nvPr>
        </p:nvSpPr>
        <p:spPr/>
        <p:txBody>
          <a:bodyPr/>
          <a:lstStyle/>
          <a:p>
            <a:r>
              <a:rPr lang="en-US" dirty="0"/>
              <a:t>“Between Two Worlds: Now and What May Come”</a:t>
            </a:r>
          </a:p>
          <a:p>
            <a:endParaRPr lang="en-US" dirty="0"/>
          </a:p>
          <a:p>
            <a:r>
              <a:rPr lang="en-US" dirty="0"/>
              <a:t>This is a process that involves liquid watercolors, acrylic inks, alcohol inks, and and a lot of water. This was on mineral paper.</a:t>
            </a:r>
          </a:p>
        </p:txBody>
      </p:sp>
      <p:sp>
        <p:nvSpPr>
          <p:cNvPr id="4" name="Slide Number Placeholder 3">
            <a:extLst>
              <a:ext uri="{FF2B5EF4-FFF2-40B4-BE49-F238E27FC236}">
                <a16:creationId xmlns:a16="http://schemas.microsoft.com/office/drawing/2014/main" id="{40C6C02B-C4FD-A74C-CC89-70C6584F27BD}"/>
              </a:ext>
            </a:extLst>
          </p:cNvPr>
          <p:cNvSpPr>
            <a:spLocks noGrp="1"/>
          </p:cNvSpPr>
          <p:nvPr>
            <p:ph type="sldNum" sz="quarter" idx="5"/>
          </p:nvPr>
        </p:nvSpPr>
        <p:spPr/>
        <p:txBody>
          <a:bodyPr/>
          <a:lstStyle/>
          <a:p>
            <a:fld id="{3DF0A394-024A-854B-B466-47698D7D1BCB}" type="slidenum">
              <a:rPr lang="en-US" smtClean="0"/>
              <a:t>44</a:t>
            </a:fld>
            <a:endParaRPr lang="en-US"/>
          </a:p>
        </p:txBody>
      </p:sp>
    </p:spTree>
    <p:extLst>
      <p:ext uri="{BB962C8B-B14F-4D97-AF65-F5344CB8AC3E}">
        <p14:creationId xmlns:p14="http://schemas.microsoft.com/office/powerpoint/2010/main" val="3562676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4D61E-F545-FDF7-C55C-1599163BC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93F85-77E4-5CDB-FF96-BB87FA563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4FD26-54F1-BA1F-53F3-DF31C8CF8AA6}"/>
              </a:ext>
            </a:extLst>
          </p:cNvPr>
          <p:cNvSpPr>
            <a:spLocks noGrp="1"/>
          </p:cNvSpPr>
          <p:nvPr>
            <p:ph type="body" idx="1"/>
          </p:nvPr>
        </p:nvSpPr>
        <p:spPr/>
        <p:txBody>
          <a:bodyPr/>
          <a:lstStyle/>
          <a:p>
            <a:r>
              <a:rPr lang="en-US" dirty="0"/>
              <a:t>“Strong Voices Rise Together”</a:t>
            </a:r>
          </a:p>
          <a:p>
            <a:endParaRPr lang="en-US" dirty="0"/>
          </a:p>
          <a:p>
            <a:r>
              <a:rPr lang="en-US" dirty="0"/>
              <a:t>Acrylic ink and alcohol ink on mixed media paper.</a:t>
            </a:r>
          </a:p>
        </p:txBody>
      </p:sp>
      <p:sp>
        <p:nvSpPr>
          <p:cNvPr id="4" name="Slide Number Placeholder 3">
            <a:extLst>
              <a:ext uri="{FF2B5EF4-FFF2-40B4-BE49-F238E27FC236}">
                <a16:creationId xmlns:a16="http://schemas.microsoft.com/office/drawing/2014/main" id="{D01C6A66-2FE1-0130-2FB1-A57D8876CDB9}"/>
              </a:ext>
            </a:extLst>
          </p:cNvPr>
          <p:cNvSpPr>
            <a:spLocks noGrp="1"/>
          </p:cNvSpPr>
          <p:nvPr>
            <p:ph type="sldNum" sz="quarter" idx="5"/>
          </p:nvPr>
        </p:nvSpPr>
        <p:spPr/>
        <p:txBody>
          <a:bodyPr/>
          <a:lstStyle/>
          <a:p>
            <a:fld id="{3DF0A394-024A-854B-B466-47698D7D1BCB}" type="slidenum">
              <a:rPr lang="en-US" smtClean="0"/>
              <a:t>45</a:t>
            </a:fld>
            <a:endParaRPr lang="en-US"/>
          </a:p>
        </p:txBody>
      </p:sp>
    </p:spTree>
    <p:extLst>
      <p:ext uri="{BB962C8B-B14F-4D97-AF65-F5344CB8AC3E}">
        <p14:creationId xmlns:p14="http://schemas.microsoft.com/office/powerpoint/2010/main" val="3772737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64A44-A470-8122-E13B-EF3DDED04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EC64D-46E1-572C-CA48-09FA4A94C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BF98D-B7C6-332A-8AFE-8FE7E600ABAA}"/>
              </a:ext>
            </a:extLst>
          </p:cNvPr>
          <p:cNvSpPr>
            <a:spLocks noGrp="1"/>
          </p:cNvSpPr>
          <p:nvPr>
            <p:ph type="body" idx="1"/>
          </p:nvPr>
        </p:nvSpPr>
        <p:spPr/>
        <p:txBody>
          <a:bodyPr/>
          <a:lstStyle/>
          <a:p>
            <a:r>
              <a:rPr lang="en-US" dirty="0"/>
              <a:t>“New Life from Furious Energy” – another one of those unbelievable news days.</a:t>
            </a:r>
          </a:p>
          <a:p>
            <a:endParaRPr lang="en-US" dirty="0"/>
          </a:p>
          <a:p>
            <a:r>
              <a:rPr lang="en-US" dirty="0"/>
              <a:t>This was one of my first acrylic only attempts – inks and paint – on paper.</a:t>
            </a:r>
          </a:p>
        </p:txBody>
      </p:sp>
      <p:sp>
        <p:nvSpPr>
          <p:cNvPr id="4" name="Slide Number Placeholder 3">
            <a:extLst>
              <a:ext uri="{FF2B5EF4-FFF2-40B4-BE49-F238E27FC236}">
                <a16:creationId xmlns:a16="http://schemas.microsoft.com/office/drawing/2014/main" id="{6E964F1F-18A7-0777-B0C7-71CA5151A5BF}"/>
              </a:ext>
            </a:extLst>
          </p:cNvPr>
          <p:cNvSpPr>
            <a:spLocks noGrp="1"/>
          </p:cNvSpPr>
          <p:nvPr>
            <p:ph type="sldNum" sz="quarter" idx="5"/>
          </p:nvPr>
        </p:nvSpPr>
        <p:spPr/>
        <p:txBody>
          <a:bodyPr/>
          <a:lstStyle/>
          <a:p>
            <a:fld id="{3DF0A394-024A-854B-B466-47698D7D1BCB}" type="slidenum">
              <a:rPr lang="en-US" smtClean="0"/>
              <a:t>46</a:t>
            </a:fld>
            <a:endParaRPr lang="en-US"/>
          </a:p>
        </p:txBody>
      </p:sp>
    </p:spTree>
    <p:extLst>
      <p:ext uri="{BB962C8B-B14F-4D97-AF65-F5344CB8AC3E}">
        <p14:creationId xmlns:p14="http://schemas.microsoft.com/office/powerpoint/2010/main" val="2998707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37037-2C07-7B4A-11F1-34AA73E2C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1BD83-A268-84CC-373D-7238CEE3D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AB033-2505-B526-65A5-91786F906CC0}"/>
              </a:ext>
            </a:extLst>
          </p:cNvPr>
          <p:cNvSpPr>
            <a:spLocks noGrp="1"/>
          </p:cNvSpPr>
          <p:nvPr>
            <p:ph type="body" idx="1"/>
          </p:nvPr>
        </p:nvSpPr>
        <p:spPr/>
        <p:txBody>
          <a:bodyPr/>
          <a:lstStyle/>
          <a:p>
            <a:r>
              <a:rPr lang="en-US" dirty="0"/>
              <a:t>“Wailing in Rage” – another day that evoked strong emotions.</a:t>
            </a:r>
          </a:p>
          <a:p>
            <a:endParaRPr lang="en-US" dirty="0"/>
          </a:p>
          <a:p>
            <a:r>
              <a:rPr lang="en-US" dirty="0"/>
              <a:t>Acrylics on paper</a:t>
            </a:r>
          </a:p>
        </p:txBody>
      </p:sp>
      <p:sp>
        <p:nvSpPr>
          <p:cNvPr id="4" name="Slide Number Placeholder 3">
            <a:extLst>
              <a:ext uri="{FF2B5EF4-FFF2-40B4-BE49-F238E27FC236}">
                <a16:creationId xmlns:a16="http://schemas.microsoft.com/office/drawing/2014/main" id="{B94DDE54-91B0-487E-7958-DE5F442EB2D0}"/>
              </a:ext>
            </a:extLst>
          </p:cNvPr>
          <p:cNvSpPr>
            <a:spLocks noGrp="1"/>
          </p:cNvSpPr>
          <p:nvPr>
            <p:ph type="sldNum" sz="quarter" idx="5"/>
          </p:nvPr>
        </p:nvSpPr>
        <p:spPr/>
        <p:txBody>
          <a:bodyPr/>
          <a:lstStyle/>
          <a:p>
            <a:fld id="{3DF0A394-024A-854B-B466-47698D7D1BCB}" type="slidenum">
              <a:rPr lang="en-US" smtClean="0"/>
              <a:t>47</a:t>
            </a:fld>
            <a:endParaRPr lang="en-US"/>
          </a:p>
        </p:txBody>
      </p:sp>
    </p:spTree>
    <p:extLst>
      <p:ext uri="{BB962C8B-B14F-4D97-AF65-F5344CB8AC3E}">
        <p14:creationId xmlns:p14="http://schemas.microsoft.com/office/powerpoint/2010/main" val="2076811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AC1C-A90B-F4BD-5C5F-D44839077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EFC06-949D-9870-5B7E-F4C318C91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3E9C5-1738-04F5-1D44-6151ACFE3A4B}"/>
              </a:ext>
            </a:extLst>
          </p:cNvPr>
          <p:cNvSpPr>
            <a:spLocks noGrp="1"/>
          </p:cNvSpPr>
          <p:nvPr>
            <p:ph type="body" idx="1"/>
          </p:nvPr>
        </p:nvSpPr>
        <p:spPr/>
        <p:txBody>
          <a:bodyPr/>
          <a:lstStyle/>
          <a:p>
            <a:r>
              <a:rPr lang="en-US" dirty="0"/>
              <a:t>I took my paints with me on this year’s road trip through Texas. This was a painting that I did one night at twilight on our hotel balcony in South Padre Island. I THOUGHT I had made reservations at the South Padre National Seashore, where we would have seen lots of birds and turtles and other wildlife. But no. This was SPI – in the middle of SPRING BREAK!!! </a:t>
            </a:r>
          </a:p>
          <a:p>
            <a:endParaRPr lang="en-US" dirty="0"/>
          </a:p>
          <a:p>
            <a:r>
              <a:rPr lang="en-US" dirty="0"/>
              <a:t>I hadn’t painted at all on this trip and I needed to, if you know what I mean. It was twilight. Larry rigged up a tall lamp from the hotel room so that it shone onto the table on the balcony – it was almost dark but I persisted!</a:t>
            </a:r>
          </a:p>
        </p:txBody>
      </p:sp>
      <p:sp>
        <p:nvSpPr>
          <p:cNvPr id="4" name="Slide Number Placeholder 3">
            <a:extLst>
              <a:ext uri="{FF2B5EF4-FFF2-40B4-BE49-F238E27FC236}">
                <a16:creationId xmlns:a16="http://schemas.microsoft.com/office/drawing/2014/main" id="{98A85274-AEFD-CE25-AE26-948F8B6B50C5}"/>
              </a:ext>
            </a:extLst>
          </p:cNvPr>
          <p:cNvSpPr>
            <a:spLocks noGrp="1"/>
          </p:cNvSpPr>
          <p:nvPr>
            <p:ph type="sldNum" sz="quarter" idx="5"/>
          </p:nvPr>
        </p:nvSpPr>
        <p:spPr/>
        <p:txBody>
          <a:bodyPr/>
          <a:lstStyle/>
          <a:p>
            <a:fld id="{3DF0A394-024A-854B-B466-47698D7D1BCB}" type="slidenum">
              <a:rPr lang="en-US" smtClean="0"/>
              <a:t>48</a:t>
            </a:fld>
            <a:endParaRPr lang="en-US"/>
          </a:p>
        </p:txBody>
      </p:sp>
    </p:spTree>
    <p:extLst>
      <p:ext uri="{BB962C8B-B14F-4D97-AF65-F5344CB8AC3E}">
        <p14:creationId xmlns:p14="http://schemas.microsoft.com/office/powerpoint/2010/main" val="2129810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7E3DB-3089-FF8A-57D4-BD9D66A70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6EA75-B92F-A0CC-5927-7B023060A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83360-47FD-C454-C9AD-825604CF3EF7}"/>
              </a:ext>
            </a:extLst>
          </p:cNvPr>
          <p:cNvSpPr>
            <a:spLocks noGrp="1"/>
          </p:cNvSpPr>
          <p:nvPr>
            <p:ph type="body" idx="1"/>
          </p:nvPr>
        </p:nvSpPr>
        <p:spPr/>
        <p:txBody>
          <a:bodyPr/>
          <a:lstStyle/>
          <a:p>
            <a:r>
              <a:rPr lang="en-US" dirty="0"/>
              <a:t>And this was my second effort from that night.</a:t>
            </a:r>
          </a:p>
          <a:p>
            <a:endParaRPr lang="en-US" dirty="0"/>
          </a:p>
        </p:txBody>
      </p:sp>
      <p:sp>
        <p:nvSpPr>
          <p:cNvPr id="4" name="Slide Number Placeholder 3">
            <a:extLst>
              <a:ext uri="{FF2B5EF4-FFF2-40B4-BE49-F238E27FC236}">
                <a16:creationId xmlns:a16="http://schemas.microsoft.com/office/drawing/2014/main" id="{5E234D4E-D8F6-DE78-32BC-CD7A9503C2BA}"/>
              </a:ext>
            </a:extLst>
          </p:cNvPr>
          <p:cNvSpPr>
            <a:spLocks noGrp="1"/>
          </p:cNvSpPr>
          <p:nvPr>
            <p:ph type="sldNum" sz="quarter" idx="5"/>
          </p:nvPr>
        </p:nvSpPr>
        <p:spPr/>
        <p:txBody>
          <a:bodyPr/>
          <a:lstStyle/>
          <a:p>
            <a:fld id="{3DF0A394-024A-854B-B466-47698D7D1BCB}" type="slidenum">
              <a:rPr lang="en-US" smtClean="0"/>
              <a:t>49</a:t>
            </a:fld>
            <a:endParaRPr lang="en-US"/>
          </a:p>
        </p:txBody>
      </p:sp>
    </p:spTree>
    <p:extLst>
      <p:ext uri="{BB962C8B-B14F-4D97-AF65-F5344CB8AC3E}">
        <p14:creationId xmlns:p14="http://schemas.microsoft.com/office/powerpoint/2010/main" val="3007122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4781B-A309-2B4A-D34A-AA7F23B34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CC676-9669-D8C7-8185-784EF3905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50A9DA-1B8F-BA79-55E5-A096F7F9DD77}"/>
              </a:ext>
            </a:extLst>
          </p:cNvPr>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pandemic hit, I started to spend a lot of time outdoors as a time and space for refuge, beginning with the pandemic – you remember all that we felt then? Isolation, fear, sadness, anger. My walks in South Park, North Park, the Botanic Gardens, and my home away from home, Mingo Creek Park provided respite. Photographing nature began to move me into a new space of healing and even of seeing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Something began to shift as I kept going out to take photos during the pandemic. Although it wasn’t conscious at the time, the work began to morph beyond literal documentation into an art practice. Almost every day, I would go out, and different scenes and subjects seemed to draw me in, call me to see them. Charles Needle, a photographer with whom I have taken some online classes, talks about photography being a “subtractive” form of art – in taking a picture, you are removing everything from your mind, your vision, except the small scene in front of you – the scene or subject that receives your more careful attention and appreciation – the process was meditative, contemplative.</a:t>
            </a:r>
            <a:endParaRPr lang="en-US" dirty="0"/>
          </a:p>
          <a:p>
            <a:endParaRPr lang="en-US" dirty="0"/>
          </a:p>
          <a:p>
            <a:r>
              <a:rPr lang="en-US" dirty="0"/>
              <a:t>This is when my photography moved beyond documentation and recording into a form of artistic expression. The emotions that I felt as I was taking the pictures – when I was really in the flow or zone – were awe and wonder and love.</a:t>
            </a:r>
          </a:p>
          <a:p>
            <a:endParaRPr lang="en-US" dirty="0"/>
          </a:p>
        </p:txBody>
      </p:sp>
      <p:sp>
        <p:nvSpPr>
          <p:cNvPr id="4" name="Slide Number Placeholder 3">
            <a:extLst>
              <a:ext uri="{FF2B5EF4-FFF2-40B4-BE49-F238E27FC236}">
                <a16:creationId xmlns:a16="http://schemas.microsoft.com/office/drawing/2014/main" id="{B8BB5CAE-3D29-7393-38D9-56C60A3CE627}"/>
              </a:ext>
            </a:extLst>
          </p:cNvPr>
          <p:cNvSpPr>
            <a:spLocks noGrp="1"/>
          </p:cNvSpPr>
          <p:nvPr>
            <p:ph type="sldNum" sz="quarter" idx="5"/>
          </p:nvPr>
        </p:nvSpPr>
        <p:spPr/>
        <p:txBody>
          <a:bodyPr/>
          <a:lstStyle/>
          <a:p>
            <a:fld id="{3DF0A394-024A-854B-B466-47698D7D1BCB}" type="slidenum">
              <a:rPr lang="en-US" smtClean="0"/>
              <a:t>5</a:t>
            </a:fld>
            <a:endParaRPr lang="en-US"/>
          </a:p>
        </p:txBody>
      </p:sp>
    </p:spTree>
    <p:extLst>
      <p:ext uri="{BB962C8B-B14F-4D97-AF65-F5344CB8AC3E}">
        <p14:creationId xmlns:p14="http://schemas.microsoft.com/office/powerpoint/2010/main" val="2871609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6B58E-316D-5EEA-A712-E5869B66E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EA00B-6865-C4D8-F63B-9C0D22043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A7737-3B5C-83C1-0E4A-134721771649}"/>
              </a:ext>
            </a:extLst>
          </p:cNvPr>
          <p:cNvSpPr>
            <a:spLocks noGrp="1"/>
          </p:cNvSpPr>
          <p:nvPr>
            <p:ph type="body" idx="1"/>
          </p:nvPr>
        </p:nvSpPr>
        <p:spPr/>
        <p:txBody>
          <a:bodyPr/>
          <a:lstStyle/>
          <a:p>
            <a:r>
              <a:rPr lang="en-US" dirty="0"/>
              <a:t>I called this presentation – Love Letters to Nature. That stands. The connections I feel in nature, the gratitude and awe I feel when I take photos in the field, are always there. The paintings continue this theme – by being inspired by the natural world and by the inclusion of humans in that universe of nature – humans who do wonderful things and those who do awful things that lead to much sadness and grief.</a:t>
            </a:r>
          </a:p>
          <a:p>
            <a:endParaRPr lang="en-US" dirty="0"/>
          </a:p>
          <a:p>
            <a:r>
              <a:rPr lang="en-US" dirty="0"/>
              <a:t>So finally, a photo from SPI – you can’t see it but behind me are spring break revelers – AND it was also St. Patrick’s Day! But in front of me was this glorious scene that tells me – there is so much ahead in the future – and we don’t know what that might be, in our own lives, our artwork, or in the larger world. In spite of the violence and ignorance that I am witnessing in the larger world everyday, I am also witnessing goodness and integrity and strength</a:t>
            </a:r>
            <a:r>
              <a:rPr lang="en-US"/>
              <a:t>, and I choose </a:t>
            </a:r>
            <a:r>
              <a:rPr lang="en-US" dirty="0"/>
              <a:t>to believe that what is ahead may be quite beautiful.</a:t>
            </a:r>
          </a:p>
          <a:p>
            <a:endParaRPr lang="en-US" dirty="0"/>
          </a:p>
          <a:p>
            <a:r>
              <a:rPr lang="en-US" dirty="0"/>
              <a:t>QUESTIONS?</a:t>
            </a:r>
          </a:p>
          <a:p>
            <a:endParaRPr lang="en-US" dirty="0"/>
          </a:p>
          <a:p>
            <a:r>
              <a:rPr lang="en-US" dirty="0"/>
              <a:t>AND QUESTIONS FOR YOU:</a:t>
            </a:r>
          </a:p>
          <a:p>
            <a:endParaRPr lang="en-US" dirty="0"/>
          </a:p>
          <a:p>
            <a:pPr marL="228600" indent="-228600">
              <a:buAutoNum type="arabicPeriod"/>
            </a:pPr>
            <a:r>
              <a:rPr lang="en-US" dirty="0"/>
              <a:t>What has inspired you in your art making?</a:t>
            </a:r>
          </a:p>
          <a:p>
            <a:pPr marL="228600" indent="-228600">
              <a:buAutoNum type="arabicPeriod"/>
            </a:pPr>
            <a:r>
              <a:rPr lang="en-US" dirty="0"/>
              <a:t>What role, if any, does creating and making art play in your lives when you are dealing with either challenging or joyous times?</a:t>
            </a:r>
          </a:p>
          <a:p>
            <a:pPr marL="228600" indent="-228600">
              <a:buAutoNum type="arabicPeriod"/>
            </a:pPr>
            <a:r>
              <a:rPr lang="en-US" dirty="0"/>
              <a:t>Have you (and I know many of you have!) found yourself moving between different mediums and art forms? What drives those shifts?</a:t>
            </a:r>
          </a:p>
        </p:txBody>
      </p:sp>
      <p:sp>
        <p:nvSpPr>
          <p:cNvPr id="4" name="Slide Number Placeholder 3">
            <a:extLst>
              <a:ext uri="{FF2B5EF4-FFF2-40B4-BE49-F238E27FC236}">
                <a16:creationId xmlns:a16="http://schemas.microsoft.com/office/drawing/2014/main" id="{7A17CFB9-DA88-A383-2A26-CBDB30F163CC}"/>
              </a:ext>
            </a:extLst>
          </p:cNvPr>
          <p:cNvSpPr>
            <a:spLocks noGrp="1"/>
          </p:cNvSpPr>
          <p:nvPr>
            <p:ph type="sldNum" sz="quarter" idx="5"/>
          </p:nvPr>
        </p:nvSpPr>
        <p:spPr/>
        <p:txBody>
          <a:bodyPr/>
          <a:lstStyle/>
          <a:p>
            <a:fld id="{3DF0A394-024A-854B-B466-47698D7D1BCB}" type="slidenum">
              <a:rPr lang="en-US" smtClean="0"/>
              <a:t>50</a:t>
            </a:fld>
            <a:endParaRPr lang="en-US"/>
          </a:p>
        </p:txBody>
      </p:sp>
    </p:spTree>
    <p:extLst>
      <p:ext uri="{BB962C8B-B14F-4D97-AF65-F5344CB8AC3E}">
        <p14:creationId xmlns:p14="http://schemas.microsoft.com/office/powerpoint/2010/main" val="346773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89DFE-AE1A-21F9-7623-2432AE27B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111E7-63B8-D657-1C4E-FF06DFF24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552C2-9170-1BC4-7000-2C049F666343}"/>
              </a:ext>
            </a:extLst>
          </p:cNvPr>
          <p:cNvSpPr>
            <a:spLocks noGrp="1"/>
          </p:cNvSpPr>
          <p:nvPr>
            <p:ph type="body" idx="1"/>
          </p:nvPr>
        </p:nvSpPr>
        <p:spPr/>
        <p:txBody>
          <a:bodyPr/>
          <a:lstStyle/>
          <a:p>
            <a:r>
              <a:rPr lang="en-US" dirty="0"/>
              <a:t>Outdoors I felt safe. I could BREATHE without fear of becoming ill and dying.</a:t>
            </a:r>
          </a:p>
          <a:p>
            <a:endParaRPr lang="en-US" dirty="0"/>
          </a:p>
          <a:p>
            <a:r>
              <a:rPr lang="en-US" dirty="0"/>
              <a:t>While my photography genres overlap, early on landscapes were the predominant theme.</a:t>
            </a:r>
          </a:p>
          <a:p>
            <a:endParaRPr lang="en-US" dirty="0"/>
          </a:p>
          <a:p>
            <a:pPr lvl="0" rtl="0"/>
            <a:r>
              <a:rPr lang="en-US" sz="1200" kern="1200" dirty="0">
                <a:solidFill>
                  <a:schemeClr val="tx1"/>
                </a:solidFill>
                <a:effectLst/>
                <a:latin typeface="+mn-lt"/>
                <a:ea typeface="+mn-ea"/>
                <a:cs typeface="+mn-cs"/>
              </a:rPr>
              <a:t>Landscapes – wide expansive views, the big picture – a collective or community much bigger than me, inviting, calling to me …. Like this scene in Mingo Creek.</a:t>
            </a:r>
          </a:p>
          <a:p>
            <a:pPr lvl="0" rtl="0"/>
            <a:endParaRPr lang="en-US" sz="1200" kern="1200" dirty="0">
              <a:solidFill>
                <a:schemeClr val="tx1"/>
              </a:solidFill>
              <a:effectLst/>
              <a:latin typeface="+mn-lt"/>
              <a:ea typeface="+mn-ea"/>
              <a:cs typeface="+mn-cs"/>
            </a:endParaRPr>
          </a:p>
          <a:p>
            <a:pPr lvl="0" rtl="0"/>
            <a:r>
              <a:rPr lang="en-US" sz="1200" kern="1200" dirty="0">
                <a:solidFill>
                  <a:schemeClr val="tx1"/>
                </a:solidFill>
                <a:effectLst/>
                <a:latin typeface="+mn-lt"/>
                <a:ea typeface="+mn-ea"/>
                <a:cs typeface="+mn-cs"/>
              </a:rPr>
              <a:t>Scenes/places like this “right-size” me, help me see myself in the context of the larger world or universe, remind me of my tiny place in the overall scheme of things where life goes on whether or not I – or other humans – are even around. </a:t>
            </a:r>
          </a:p>
          <a:p>
            <a:pPr lvl="0" rtl="0"/>
            <a:endParaRPr lang="en-US" sz="1200" kern="1200" dirty="0">
              <a:solidFill>
                <a:schemeClr val="tx1"/>
              </a:solidFill>
              <a:effectLst/>
              <a:latin typeface="+mn-lt"/>
              <a:ea typeface="+mn-ea"/>
              <a:cs typeface="+mn-cs"/>
            </a:endParaRPr>
          </a:p>
          <a:p>
            <a:pPr lvl="0" rtl="0"/>
            <a:r>
              <a:rPr lang="en-US" sz="1200" kern="1200" dirty="0">
                <a:solidFill>
                  <a:schemeClr val="tx1"/>
                </a:solidFill>
                <a:effectLst/>
                <a:latin typeface="+mn-lt"/>
                <a:ea typeface="+mn-ea"/>
                <a:cs typeface="+mn-cs"/>
              </a:rPr>
              <a:t>This was a perfect antidote to all of the emotions coming up during the pandemic.</a:t>
            </a:r>
          </a:p>
        </p:txBody>
      </p:sp>
      <p:sp>
        <p:nvSpPr>
          <p:cNvPr id="4" name="Slide Number Placeholder 3">
            <a:extLst>
              <a:ext uri="{FF2B5EF4-FFF2-40B4-BE49-F238E27FC236}">
                <a16:creationId xmlns:a16="http://schemas.microsoft.com/office/drawing/2014/main" id="{DF9AB780-DFAB-6FC1-424C-4FA05B7723CA}"/>
              </a:ext>
            </a:extLst>
          </p:cNvPr>
          <p:cNvSpPr>
            <a:spLocks noGrp="1"/>
          </p:cNvSpPr>
          <p:nvPr>
            <p:ph type="sldNum" sz="quarter" idx="5"/>
          </p:nvPr>
        </p:nvSpPr>
        <p:spPr/>
        <p:txBody>
          <a:bodyPr/>
          <a:lstStyle/>
          <a:p>
            <a:fld id="{3DF0A394-024A-854B-B466-47698D7D1BCB}" type="slidenum">
              <a:rPr lang="en-US" smtClean="0"/>
              <a:t>6</a:t>
            </a:fld>
            <a:endParaRPr lang="en-US"/>
          </a:p>
        </p:txBody>
      </p:sp>
    </p:spTree>
    <p:extLst>
      <p:ext uri="{BB962C8B-B14F-4D97-AF65-F5344CB8AC3E}">
        <p14:creationId xmlns:p14="http://schemas.microsoft.com/office/powerpoint/2010/main" val="350489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Fall. This was also in Mingo Creek. I have not been drawn to what might be seen as classically pretty and perfect. When I worked with graduate students and therapy clients – the reality was that EVERY PERSON – the student, the client, me – was in process in their lives. Imperfect. Raw in some places. Developing. I love to capture scenes that show not conventional beauty but a vibrant messiness, an “in the middle of life” vibe.</a:t>
            </a:r>
          </a:p>
        </p:txBody>
      </p:sp>
      <p:sp>
        <p:nvSpPr>
          <p:cNvPr id="4" name="Slide Number Placeholder 3"/>
          <p:cNvSpPr>
            <a:spLocks noGrp="1"/>
          </p:cNvSpPr>
          <p:nvPr>
            <p:ph type="sldNum" sz="quarter" idx="5"/>
          </p:nvPr>
        </p:nvSpPr>
        <p:spPr/>
        <p:txBody>
          <a:bodyPr/>
          <a:lstStyle/>
          <a:p>
            <a:fld id="{3DF0A394-024A-854B-B466-47698D7D1BCB}" type="slidenum">
              <a:rPr lang="en-US" smtClean="0"/>
              <a:t>7</a:t>
            </a:fld>
            <a:endParaRPr lang="en-US"/>
          </a:p>
        </p:txBody>
      </p:sp>
    </p:spTree>
    <p:extLst>
      <p:ext uri="{BB962C8B-B14F-4D97-AF65-F5344CB8AC3E}">
        <p14:creationId xmlns:p14="http://schemas.microsoft.com/office/powerpoint/2010/main" val="99516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taken this photo in every season. I call the three trees in the foreground “the three sisters.”</a:t>
            </a:r>
          </a:p>
          <a:p>
            <a:endParaRPr lang="en-US" dirty="0"/>
          </a:p>
          <a:p>
            <a:r>
              <a:rPr lang="en-US" dirty="0"/>
              <a:t>Often when I go out in the winter, I start out thinking, “Meh. Nothing here but black and white and gray. Boring.” But I always find that I am wrong about that. In this photo, for example, I love the subtle colors – look closely and you can see reds and browns and blues and faint greens. </a:t>
            </a:r>
          </a:p>
        </p:txBody>
      </p:sp>
      <p:sp>
        <p:nvSpPr>
          <p:cNvPr id="4" name="Slide Number Placeholder 3"/>
          <p:cNvSpPr>
            <a:spLocks noGrp="1"/>
          </p:cNvSpPr>
          <p:nvPr>
            <p:ph type="sldNum" sz="quarter" idx="5"/>
          </p:nvPr>
        </p:nvSpPr>
        <p:spPr/>
        <p:txBody>
          <a:bodyPr/>
          <a:lstStyle/>
          <a:p>
            <a:fld id="{3DF0A394-024A-854B-B466-47698D7D1BCB}" type="slidenum">
              <a:rPr lang="en-US" smtClean="0"/>
              <a:t>8</a:t>
            </a:fld>
            <a:endParaRPr lang="en-US"/>
          </a:p>
        </p:txBody>
      </p:sp>
    </p:spTree>
    <p:extLst>
      <p:ext uri="{BB962C8B-B14F-4D97-AF65-F5344CB8AC3E}">
        <p14:creationId xmlns:p14="http://schemas.microsoft.com/office/powerpoint/2010/main" val="273741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Fall is my favorite season. The beauty is that you know what you are losing, and you have faith that the life will return, that life never really goes away. This was a photo that I took at Frick Park. Seemed like a fairy land.</a:t>
            </a:r>
          </a:p>
        </p:txBody>
      </p:sp>
      <p:sp>
        <p:nvSpPr>
          <p:cNvPr id="4" name="Slide Number Placeholder 3"/>
          <p:cNvSpPr>
            <a:spLocks noGrp="1"/>
          </p:cNvSpPr>
          <p:nvPr>
            <p:ph type="sldNum" sz="quarter" idx="5"/>
          </p:nvPr>
        </p:nvSpPr>
        <p:spPr/>
        <p:txBody>
          <a:bodyPr/>
          <a:lstStyle/>
          <a:p>
            <a:fld id="{3DF0A394-024A-854B-B466-47698D7D1BCB}" type="slidenum">
              <a:rPr lang="en-US" smtClean="0"/>
              <a:t>9</a:t>
            </a:fld>
            <a:endParaRPr lang="en-US"/>
          </a:p>
        </p:txBody>
      </p:sp>
    </p:spTree>
    <p:extLst>
      <p:ext uri="{BB962C8B-B14F-4D97-AF65-F5344CB8AC3E}">
        <p14:creationId xmlns:p14="http://schemas.microsoft.com/office/powerpoint/2010/main" val="298634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3389-AD84-B870-2C84-A503A78C63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AD345-2A68-18D5-D79E-1B75502BC8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C3C831-E3EF-715E-348F-084224CE662F}"/>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710286A0-67D6-06FE-E4CB-A03E194BD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EF79A-3DFE-B48C-3FF7-E42C14BC3612}"/>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2207481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91A2-B34E-2C6C-080C-86C535311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85A715-C132-E629-4447-F5E4D23A6E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E55E7-2A81-2FC1-DE47-5DE7A948E843}"/>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5E719C34-B349-0183-9600-D1FE630C5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C4739-B145-4416-1A77-A8FE779A9963}"/>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242406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105601-0A21-6759-698C-BDC9112DD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BFC983-602E-A789-F54D-0A1231295C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1966BA-6D54-BD48-8FC6-C4537263CF68}"/>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B55A3AD4-F575-4260-5568-83071312F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9FA69-8887-4428-CB4F-999354E47CF2}"/>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2885044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F4AD-93BE-CAF6-9ADD-294D0913C7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15C1E-9B6B-94F9-81AB-E792906B0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578F4F-3A6A-B266-5E2C-B22CD533CB81}"/>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E9B3A7A9-D0D2-F194-632C-654D19571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63C72-6CEE-3917-8123-A7557F5F8803}"/>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396262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4BD9-4959-905E-C0B1-0B6102400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46171-4E1D-60AF-A886-7758EEEAB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C7DE-1D0E-08BA-B49F-8C1B9827CF8B}"/>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273A0D68-A657-ACCA-296D-482B3CFDB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EC96F-8903-75F3-9C37-6E58FE521627}"/>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476043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2EDE-5D5A-05C6-FE6E-241DD7B42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119949-0146-8055-F867-6F9ECD8079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C1B296-141B-6F89-CA3B-D0DEDD179FB3}"/>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EC29EA79-1252-BF6D-F3BA-324D94D7E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3676-7D85-551F-72FE-870AF1592BE9}"/>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228803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4B384-646A-9F0F-01F9-9DB87199D3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D34F5-BB14-AC70-E137-15283E3790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E2833A-FB5A-1971-B79E-EAFC912AB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6CFF3E-32C5-4134-5890-C9FDE09CE1E1}"/>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6" name="Footer Placeholder 5">
            <a:extLst>
              <a:ext uri="{FF2B5EF4-FFF2-40B4-BE49-F238E27FC236}">
                <a16:creationId xmlns:a16="http://schemas.microsoft.com/office/drawing/2014/main" id="{A02DD127-5B60-23ED-C2FF-3282CE2C1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20B379-7E96-F407-1654-8B1B3F16B438}"/>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41679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0BD6-AEF3-A092-30F9-03939C7EB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7E7652-9FFD-B268-4EF7-C9CCCBAC1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239DA-94FA-BE65-6FFD-8557F4F0B9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B58D4F-E1E5-5C99-0B1A-728E3640E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D9006D-D9FA-28F9-0039-6562E58F5F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F96920-8DF7-00C4-FCAB-5631310B1F3F}"/>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8" name="Footer Placeholder 7">
            <a:extLst>
              <a:ext uri="{FF2B5EF4-FFF2-40B4-BE49-F238E27FC236}">
                <a16:creationId xmlns:a16="http://schemas.microsoft.com/office/drawing/2014/main" id="{94E46D92-4C06-B163-3B20-6228E5D022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E3DEB-EEEA-706B-8273-2BC230918D65}"/>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3411310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D91B-26BB-EF83-6019-F34F21223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CF1CB-F387-AA11-61AC-89D449605941}"/>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4" name="Footer Placeholder 3">
            <a:extLst>
              <a:ext uri="{FF2B5EF4-FFF2-40B4-BE49-F238E27FC236}">
                <a16:creationId xmlns:a16="http://schemas.microsoft.com/office/drawing/2014/main" id="{6EAF8AAC-913D-9C5C-855B-F068EA826A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469DBE-7A64-E7FA-3E25-5154FF807517}"/>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1328008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7CAA7-FC9C-B169-7D04-9C3EC0B46D48}"/>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3" name="Footer Placeholder 2">
            <a:extLst>
              <a:ext uri="{FF2B5EF4-FFF2-40B4-BE49-F238E27FC236}">
                <a16:creationId xmlns:a16="http://schemas.microsoft.com/office/drawing/2014/main" id="{3D658571-C60F-1C42-5769-202684ACA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77E68-7EFC-C760-D706-B8188640D4F2}"/>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386393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15ACB-7C61-F315-986C-EE3D161DE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BA0F88-2B0C-8BDC-C466-18FE89F6E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89AE2-7045-2D36-D792-CFD39EED4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85BBE-BE9D-D1B5-25B4-54DCD6F32362}"/>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6" name="Footer Placeholder 5">
            <a:extLst>
              <a:ext uri="{FF2B5EF4-FFF2-40B4-BE49-F238E27FC236}">
                <a16:creationId xmlns:a16="http://schemas.microsoft.com/office/drawing/2014/main" id="{2EEC08CC-7AD2-226E-11BA-FC5668568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EA5DA-44A3-6578-0AA8-A2F0313B77E2}"/>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128759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B8DD-B81E-30E4-5B5E-7047AC8CE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A2952A-8994-9D9C-BBB3-A494E68E9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937FE-D8B3-D063-1C51-CF8E730ECE67}"/>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F2843725-A1EC-0B1A-E7C2-666BA82DE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7D046-6C07-A4CB-E33C-D2E29D541685}"/>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79755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BDC6-2591-C5D6-7BFC-C3654AD56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CBF313-EEDA-01AC-7F20-AAA1DAF4A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26952-BF97-63FD-05F2-01EDA9C2A7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05D568-8095-1490-9A0B-9CDD3D0F55BB}"/>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6" name="Footer Placeholder 5">
            <a:extLst>
              <a:ext uri="{FF2B5EF4-FFF2-40B4-BE49-F238E27FC236}">
                <a16:creationId xmlns:a16="http://schemas.microsoft.com/office/drawing/2014/main" id="{4B91B4F2-CFEA-F2BF-4287-27A871B50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E4D4D5-7F53-1EAC-34D1-AE0196FD8991}"/>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3709212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CDAB-FE99-512C-E4B2-9770EC56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CC7494-B261-CC76-23C7-46248EF1F5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40D8E-035D-84EE-A637-7041E816EFDF}"/>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31CDDD33-C8D7-CEC8-64DC-317261B06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165C93-4B49-3C82-F8A2-C2A38EA003FA}"/>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1257954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8981B0-E2F1-ACA6-86AF-ED51986C5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CA639-CCBE-7C29-B59C-827D4CA779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297FE7-4777-89B3-263F-6684516D1500}"/>
              </a:ext>
            </a:extLst>
          </p:cNvPr>
          <p:cNvSpPr>
            <a:spLocks noGrp="1"/>
          </p:cNvSpPr>
          <p:nvPr>
            <p:ph type="dt" sz="half" idx="10"/>
          </p:nvPr>
        </p:nvSpPr>
        <p:spPr/>
        <p:txBody>
          <a:body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E71FCDA7-007C-65AC-2930-DF31E167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BECAD-EB0D-F974-5D82-43136B0B0678}"/>
              </a:ext>
            </a:extLst>
          </p:cNvPr>
          <p:cNvSpPr>
            <a:spLocks noGrp="1"/>
          </p:cNvSpPr>
          <p:nvPr>
            <p:ph type="sldNum" sz="quarter" idx="12"/>
          </p:nvPr>
        </p:nvSpPr>
        <p:spPr/>
        <p:txBody>
          <a:bodyPr/>
          <a:lstStyle/>
          <a:p>
            <a:fld id="{A3A081CF-8BE7-1D4E-87AA-9C8DC634ECEE}" type="slidenum">
              <a:rPr lang="en-US" smtClean="0"/>
              <a:t>‹#›</a:t>
            </a:fld>
            <a:endParaRPr lang="en-US"/>
          </a:p>
        </p:txBody>
      </p:sp>
    </p:spTree>
    <p:extLst>
      <p:ext uri="{BB962C8B-B14F-4D97-AF65-F5344CB8AC3E}">
        <p14:creationId xmlns:p14="http://schemas.microsoft.com/office/powerpoint/2010/main" val="445214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0AB5C-9EAE-BBA1-0F9D-6B78E27CB4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14B22-54CC-2F28-96BE-FDFA57420C3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90BEF-AEE3-8A28-F4C5-B19BD64D1D5D}"/>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EFF439A4-05FA-AD5D-3C28-E3ADC65B0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AE2C6-1991-80A3-C38E-2A57E2721218}"/>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1334462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62BD-645C-DFB4-B8F4-E3B93AFBCB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738C3-AAF9-9E2D-F4A3-C3B2B6F8B3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655D2-7761-AEB2-FF60-B8DA7E9AD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86F172-AC2F-1C5D-7BDF-88E6B435E4F8}"/>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6" name="Footer Placeholder 5">
            <a:extLst>
              <a:ext uri="{FF2B5EF4-FFF2-40B4-BE49-F238E27FC236}">
                <a16:creationId xmlns:a16="http://schemas.microsoft.com/office/drawing/2014/main" id="{506C5B1D-D57C-A1B3-0F7C-0468F1BCA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51072-1360-444E-1214-D9613A1BF99B}"/>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115837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6C733-F472-279E-4640-1179BDCDD0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D009B9-79C0-7DDB-B180-C480B32820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441F4-E4AA-24DF-C8CF-00F06735E3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E6468-17E1-BD23-70E0-7015479E0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AA78A1-DDBB-449F-F966-F3DFDED348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5C369-1253-6C2D-00BF-2B69A2A78B53}"/>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8" name="Footer Placeholder 7">
            <a:extLst>
              <a:ext uri="{FF2B5EF4-FFF2-40B4-BE49-F238E27FC236}">
                <a16:creationId xmlns:a16="http://schemas.microsoft.com/office/drawing/2014/main" id="{5CB2691B-BE48-0935-4437-762C672431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11F7B1-E0DC-E6CB-B533-1E1F72CD6356}"/>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86080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C3F14-94EC-B1DC-7DD9-6FE7987DD6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F32B3C-63D0-DFE5-B200-A0A10DDE1F7F}"/>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4" name="Footer Placeholder 3">
            <a:extLst>
              <a:ext uri="{FF2B5EF4-FFF2-40B4-BE49-F238E27FC236}">
                <a16:creationId xmlns:a16="http://schemas.microsoft.com/office/drawing/2014/main" id="{AAF869BA-5918-04B9-584C-6C86ED938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9FAEF-E644-BBBD-10E7-A1904BFB7BA2}"/>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1878508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AFB22E-5959-C9FF-B0B5-73F6DE023052}"/>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3" name="Footer Placeholder 2">
            <a:extLst>
              <a:ext uri="{FF2B5EF4-FFF2-40B4-BE49-F238E27FC236}">
                <a16:creationId xmlns:a16="http://schemas.microsoft.com/office/drawing/2014/main" id="{11E36556-80DC-F59F-DC82-B0AF547EE2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DDA3C4-1881-1FA3-CE10-6BF827D23650}"/>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52721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490B-27E2-88DD-52A7-B3090B083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F0779C-EFE7-FBC5-C55F-C200241B4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563FEB-70D8-2A5B-344F-9131E31C01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AB92E-2985-487C-87B4-BDFCDFE0A580}"/>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6" name="Footer Placeholder 5">
            <a:extLst>
              <a:ext uri="{FF2B5EF4-FFF2-40B4-BE49-F238E27FC236}">
                <a16:creationId xmlns:a16="http://schemas.microsoft.com/office/drawing/2014/main" id="{1F8E4433-5D49-2704-9F87-396C4F08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E9115-5838-1B94-A530-3A4A0CD5B5FF}"/>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3013450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F55E-AD93-7B55-FCA1-44D61A95A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86245-9828-B03F-78D9-54A0BF9587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2E359B-802C-68F8-1FBD-7028B32004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1237A-78A0-B85D-A480-B9607A0748A6}"/>
              </a:ext>
            </a:extLst>
          </p:cNvPr>
          <p:cNvSpPr>
            <a:spLocks noGrp="1"/>
          </p:cNvSpPr>
          <p:nvPr>
            <p:ph type="dt" sz="half" idx="10"/>
          </p:nvPr>
        </p:nvSpPr>
        <p:spPr/>
        <p:txBody>
          <a:bodyPr/>
          <a:lstStyle/>
          <a:p>
            <a:fld id="{81CA8CB1-2FFC-174A-B6A0-938609D2309F}" type="datetimeFigureOut">
              <a:rPr lang="en-US" smtClean="0"/>
              <a:t>5/19/26</a:t>
            </a:fld>
            <a:endParaRPr lang="en-US"/>
          </a:p>
        </p:txBody>
      </p:sp>
      <p:sp>
        <p:nvSpPr>
          <p:cNvPr id="6" name="Footer Placeholder 5">
            <a:extLst>
              <a:ext uri="{FF2B5EF4-FFF2-40B4-BE49-F238E27FC236}">
                <a16:creationId xmlns:a16="http://schemas.microsoft.com/office/drawing/2014/main" id="{11D454EA-48A3-2F4B-F2F7-C91CBC68DB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02699-6E46-4318-3DC7-D8E2526FA834}"/>
              </a:ext>
            </a:extLst>
          </p:cNvPr>
          <p:cNvSpPr>
            <a:spLocks noGrp="1"/>
          </p:cNvSpPr>
          <p:nvPr>
            <p:ph type="sldNum" sz="quarter" idx="12"/>
          </p:nvPr>
        </p:nvSpPr>
        <p:spPr/>
        <p:txBody>
          <a:bodyPr/>
          <a:lstStyle/>
          <a:p>
            <a:fld id="{7D0C5557-01EC-AF41-97D9-C0380C426014}" type="slidenum">
              <a:rPr lang="en-US" smtClean="0"/>
              <a:t>‹#›</a:t>
            </a:fld>
            <a:endParaRPr lang="en-US"/>
          </a:p>
        </p:txBody>
      </p:sp>
    </p:spTree>
    <p:extLst>
      <p:ext uri="{BB962C8B-B14F-4D97-AF65-F5344CB8AC3E}">
        <p14:creationId xmlns:p14="http://schemas.microsoft.com/office/powerpoint/2010/main" val="270731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84BCF-A4BB-6A40-DA6C-221D076E1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E305C3-81E6-DE98-C582-CCB595F7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82B53-488E-76E0-0F0C-640A0C4DE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CA8CB1-2FFC-174A-B6A0-938609D2309F}" type="datetimeFigureOut">
              <a:rPr lang="en-US" smtClean="0"/>
              <a:t>5/19/26</a:t>
            </a:fld>
            <a:endParaRPr lang="en-US"/>
          </a:p>
        </p:txBody>
      </p:sp>
      <p:sp>
        <p:nvSpPr>
          <p:cNvPr id="5" name="Footer Placeholder 4">
            <a:extLst>
              <a:ext uri="{FF2B5EF4-FFF2-40B4-BE49-F238E27FC236}">
                <a16:creationId xmlns:a16="http://schemas.microsoft.com/office/drawing/2014/main" id="{E080340E-A135-04CB-7FC4-FFEC215D5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A0F07B-008A-5B4B-44F0-9819C91E9F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0C5557-01EC-AF41-97D9-C0380C426014}" type="slidenum">
              <a:rPr lang="en-US" smtClean="0"/>
              <a:t>‹#›</a:t>
            </a:fld>
            <a:endParaRPr lang="en-US"/>
          </a:p>
        </p:txBody>
      </p:sp>
    </p:spTree>
    <p:extLst>
      <p:ext uri="{BB962C8B-B14F-4D97-AF65-F5344CB8AC3E}">
        <p14:creationId xmlns:p14="http://schemas.microsoft.com/office/powerpoint/2010/main" val="4293818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0E4020-54F0-6439-35BA-8F2553450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6F39E-6873-3272-520D-8E18038A8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855823-37CA-076D-01B2-3B3BFCD49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4B7FCD-38DE-4843-B93E-F69168C5DA75}" type="datetimeFigureOut">
              <a:rPr lang="en-US" smtClean="0"/>
              <a:t>5/19/26</a:t>
            </a:fld>
            <a:endParaRPr lang="en-US"/>
          </a:p>
        </p:txBody>
      </p:sp>
      <p:sp>
        <p:nvSpPr>
          <p:cNvPr id="5" name="Footer Placeholder 4">
            <a:extLst>
              <a:ext uri="{FF2B5EF4-FFF2-40B4-BE49-F238E27FC236}">
                <a16:creationId xmlns:a16="http://schemas.microsoft.com/office/drawing/2014/main" id="{17230235-5A8D-B1AE-FA07-022853B774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16A0C6E-CD56-CFD7-CACC-86F8669BD2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A081CF-8BE7-1D4E-87AA-9C8DC634ECEE}" type="slidenum">
              <a:rPr lang="en-US" smtClean="0"/>
              <a:t>‹#›</a:t>
            </a:fld>
            <a:endParaRPr lang="en-US"/>
          </a:p>
        </p:txBody>
      </p:sp>
    </p:spTree>
    <p:extLst>
      <p:ext uri="{BB962C8B-B14F-4D97-AF65-F5344CB8AC3E}">
        <p14:creationId xmlns:p14="http://schemas.microsoft.com/office/powerpoint/2010/main" val="424141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0BAC1BD9-F7E4-07B0-1FCE-525AD6EF5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8007F4-1B94-20ED-DFD1-0245D2766F2B}"/>
              </a:ext>
            </a:extLst>
          </p:cNvPr>
          <p:cNvSpPr>
            <a:spLocks noGrp="1"/>
          </p:cNvSpPr>
          <p:nvPr>
            <p:ph type="title"/>
          </p:nvPr>
        </p:nvSpPr>
        <p:spPr>
          <a:xfrm>
            <a:off x="569843" y="1344632"/>
            <a:ext cx="4359965" cy="4976655"/>
          </a:xfrm>
        </p:spPr>
        <p:txBody>
          <a:bodyPr>
            <a:normAutofit/>
          </a:bodyPr>
          <a:lstStyle/>
          <a:p>
            <a:pPr algn="r"/>
            <a:r>
              <a:rPr lang="en-US" sz="2800" b="1" dirty="0">
                <a:solidFill>
                  <a:srgbClr val="FFFFFF"/>
                </a:solidFill>
              </a:rPr>
              <a:t>Love Letters to Nature: </a:t>
            </a:r>
            <a:br>
              <a:rPr lang="en-US" sz="2800" b="1" dirty="0">
                <a:solidFill>
                  <a:srgbClr val="FFFFFF"/>
                </a:solidFill>
              </a:rPr>
            </a:br>
            <a:r>
              <a:rPr lang="en-US" sz="2800" b="1" dirty="0">
                <a:solidFill>
                  <a:srgbClr val="FFFFFF"/>
                </a:solidFill>
              </a:rPr>
              <a:t>Healing through </a:t>
            </a:r>
            <a:br>
              <a:rPr lang="en-US" sz="2800" b="1" dirty="0">
                <a:solidFill>
                  <a:srgbClr val="FFFFFF"/>
                </a:solidFill>
              </a:rPr>
            </a:br>
            <a:r>
              <a:rPr lang="en-US" sz="2800" b="1" dirty="0">
                <a:solidFill>
                  <a:srgbClr val="FFFFFF"/>
                </a:solidFill>
              </a:rPr>
              <a:t>Nature Photography </a:t>
            </a:r>
            <a:br>
              <a:rPr lang="en-US" sz="2800" b="1" dirty="0">
                <a:solidFill>
                  <a:srgbClr val="FFFFFF"/>
                </a:solidFill>
              </a:rPr>
            </a:br>
            <a:r>
              <a:rPr lang="en-US" sz="2800" b="1" dirty="0">
                <a:solidFill>
                  <a:srgbClr val="FFFFFF"/>
                </a:solidFill>
              </a:rPr>
              <a:t>and Abstract Painting</a:t>
            </a:r>
            <a:br>
              <a:rPr lang="en-US" sz="2400" dirty="0">
                <a:solidFill>
                  <a:srgbClr val="FFFFFF"/>
                </a:solidFill>
              </a:rPr>
            </a:br>
            <a:br>
              <a:rPr lang="en-US" sz="2400" dirty="0">
                <a:solidFill>
                  <a:srgbClr val="FFFFFF"/>
                </a:solidFill>
              </a:rPr>
            </a:br>
            <a:br>
              <a:rPr lang="en-US" sz="2400" dirty="0">
                <a:solidFill>
                  <a:srgbClr val="FFFFFF"/>
                </a:solidFill>
              </a:rPr>
            </a:br>
            <a:br>
              <a:rPr lang="en-US" sz="2400" dirty="0">
                <a:solidFill>
                  <a:srgbClr val="FFFFFF"/>
                </a:solidFill>
              </a:rPr>
            </a:br>
            <a:r>
              <a:rPr lang="en-US" sz="2200" b="1" dirty="0">
                <a:solidFill>
                  <a:srgbClr val="FFFFFF"/>
                </a:solidFill>
              </a:rPr>
              <a:t>MARY BETH ELY</a:t>
            </a:r>
            <a:br>
              <a:rPr lang="en-US" sz="2200" b="1" dirty="0">
                <a:solidFill>
                  <a:srgbClr val="FFFFFF"/>
                </a:solidFill>
              </a:rPr>
            </a:br>
            <a:r>
              <a:rPr lang="en-US" sz="2200" b="1" dirty="0">
                <a:solidFill>
                  <a:srgbClr val="FFFFFF"/>
                </a:solidFill>
              </a:rPr>
              <a:t>Photography and Abstract Painting</a:t>
            </a:r>
            <a:br>
              <a:rPr lang="en-US" sz="2200" b="1" dirty="0">
                <a:solidFill>
                  <a:srgbClr val="FFFFFF"/>
                </a:solidFill>
              </a:rPr>
            </a:br>
            <a:br>
              <a:rPr lang="en-US" sz="2200" b="1" dirty="0">
                <a:solidFill>
                  <a:srgbClr val="FFFFFF"/>
                </a:solidFill>
              </a:rPr>
            </a:br>
            <a:endParaRPr lang="en-US" sz="6600" b="1" dirty="0">
              <a:solidFill>
                <a:schemeClr val="bg1"/>
              </a:solidFill>
            </a:endParaRPr>
          </a:p>
        </p:txBody>
      </p:sp>
      <p:pic>
        <p:nvPicPr>
          <p:cNvPr id="7" name="Picture 6">
            <a:extLst>
              <a:ext uri="{FF2B5EF4-FFF2-40B4-BE49-F238E27FC236}">
                <a16:creationId xmlns:a16="http://schemas.microsoft.com/office/drawing/2014/main" id="{1CAE2EE0-E44F-D696-9F56-4F541CEF46BC}"/>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177658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A35641-1599-977B-B1C9-848632322E5B}"/>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285C4359-64B9-3D54-21BB-2FEB39B0E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4DA29167-A0A7-754D-9425-B065C1F09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B40FF47C-951F-3EFA-BDBB-7D1903B6E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E08025A-BF3D-FFF7-7864-87BE0D07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A30AD4-FD0D-188F-4ADE-722AFEC964F3}"/>
              </a:ext>
            </a:extLst>
          </p:cNvPr>
          <p:cNvPicPr>
            <a:picLocks noChangeAspect="1"/>
          </p:cNvPicPr>
          <p:nvPr/>
        </p:nvPicPr>
        <p:blipFill>
          <a:blip r:embed="rId3"/>
          <a:stretch>
            <a:fillRect/>
          </a:stretch>
        </p:blipFill>
        <p:spPr>
          <a:xfrm>
            <a:off x="2675466" y="738971"/>
            <a:ext cx="6841067" cy="5130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49282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32C46F-743A-383F-57DD-AA5E8360EED0}"/>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C74CF241-E219-CE71-3C2B-1C14C9C03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908FC2E-6B91-2E47-5081-E49EC88A7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458099E-629D-7DD8-7296-F87089B91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E10A3DF-80C8-7D88-8043-16549F29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6505C6-E716-F24E-D6AA-DA8465BECCC8}"/>
              </a:ext>
            </a:extLst>
          </p:cNvPr>
          <p:cNvPicPr>
            <a:picLocks noChangeAspect="1"/>
          </p:cNvPicPr>
          <p:nvPr/>
        </p:nvPicPr>
        <p:blipFill>
          <a:blip r:embed="rId3"/>
          <a:stretch>
            <a:fillRect/>
          </a:stretch>
        </p:blipFill>
        <p:spPr>
          <a:xfrm>
            <a:off x="2209417" y="514136"/>
            <a:ext cx="7772400" cy="582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99247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0E9376-B9A4-77E8-4086-ACA196C2947A}"/>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350CA9-DE33-A72C-D15F-5CAB507ABB61}"/>
              </a:ext>
            </a:extLst>
          </p:cNvPr>
          <p:cNvPicPr>
            <a:picLocks noChangeAspect="1"/>
          </p:cNvPicPr>
          <p:nvPr/>
        </p:nvPicPr>
        <p:blipFill>
          <a:blip r:embed="rId3"/>
          <a:stretch>
            <a:fillRect/>
          </a:stretch>
        </p:blipFill>
        <p:spPr>
          <a:xfrm>
            <a:off x="3718560" y="457200"/>
            <a:ext cx="475488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29132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E7341B05-7309-1C43-E095-ABEB4F848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8C20A-D586-8941-F7F4-F2C1DA0D1BFC}"/>
              </a:ext>
            </a:extLst>
          </p:cNvPr>
          <p:cNvSpPr>
            <a:spLocks noGrp="1"/>
          </p:cNvSpPr>
          <p:nvPr>
            <p:ph type="title"/>
          </p:nvPr>
        </p:nvSpPr>
        <p:spPr>
          <a:xfrm>
            <a:off x="844550" y="1833306"/>
            <a:ext cx="10515600" cy="2349227"/>
          </a:xfrm>
        </p:spPr>
        <p:txBody>
          <a:bodyPr>
            <a:normAutofit/>
          </a:bodyPr>
          <a:lstStyle/>
          <a:p>
            <a:r>
              <a:rPr lang="en-US" sz="6600" b="1" dirty="0">
                <a:solidFill>
                  <a:schemeClr val="bg1"/>
                </a:solidFill>
              </a:rPr>
              <a:t>go closer and deeper…</a:t>
            </a:r>
          </a:p>
        </p:txBody>
      </p:sp>
    </p:spTree>
    <p:extLst>
      <p:ext uri="{BB962C8B-B14F-4D97-AF65-F5344CB8AC3E}">
        <p14:creationId xmlns:p14="http://schemas.microsoft.com/office/powerpoint/2010/main" val="2157955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D6D943-5D04-9442-2D4A-DBF27378674F}"/>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0E636B-EA07-F4A2-3283-3874B72BEBED}"/>
              </a:ext>
            </a:extLst>
          </p:cNvPr>
          <p:cNvPicPr>
            <a:picLocks noChangeAspect="1"/>
          </p:cNvPicPr>
          <p:nvPr/>
        </p:nvPicPr>
        <p:blipFill>
          <a:blip r:embed="rId3"/>
          <a:stretch>
            <a:fillRect/>
          </a:stretch>
        </p:blipFill>
        <p:spPr>
          <a:xfrm>
            <a:off x="2299569" y="650635"/>
            <a:ext cx="7772400" cy="55563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1388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6619B6-0AE2-F610-05F5-FC40BB32B971}"/>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C545691-34D4-3FAE-686F-2D6EB3133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4969F7-E692-44F4-B27C-3541D8681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4354FF9-EC54-13FD-8C19-3C2F9406A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D6E0EFC-BD97-C828-44F1-E12E6D196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47B394-883C-AAB0-707A-145DC030EAA8}"/>
              </a:ext>
            </a:extLst>
          </p:cNvPr>
          <p:cNvPicPr>
            <a:picLocks noChangeAspect="1"/>
          </p:cNvPicPr>
          <p:nvPr/>
        </p:nvPicPr>
        <p:blipFill>
          <a:blip r:embed="rId3"/>
          <a:stretch>
            <a:fillRect/>
          </a:stretch>
        </p:blipFill>
        <p:spPr>
          <a:xfrm>
            <a:off x="2772662" y="768651"/>
            <a:ext cx="6646676" cy="53206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5753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FDDDCB-5975-F737-0A35-771D4312434E}"/>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1849637-5C2A-941E-F4D2-E0516FE350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BEDADB-C51E-44A5-9552-22DBE70A3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3D665B3-09AB-48F4-692A-50D2826320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392539C-BF5E-9A7B-42EE-257B37630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8AC6B7-344E-0399-C20D-46C78E906F91}"/>
              </a:ext>
            </a:extLst>
          </p:cNvPr>
          <p:cNvPicPr>
            <a:picLocks noChangeAspect="1"/>
          </p:cNvPicPr>
          <p:nvPr/>
        </p:nvPicPr>
        <p:blipFill>
          <a:blip r:embed="rId3"/>
          <a:stretch>
            <a:fillRect/>
          </a:stretch>
        </p:blipFill>
        <p:spPr>
          <a:xfrm>
            <a:off x="2625431" y="651845"/>
            <a:ext cx="6941137" cy="55543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607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4B8497-24C8-6BA3-5A60-3D5DECE52827}"/>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69A884B-584F-6DCB-15C9-BD509AD78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63BE7A4-04E9-2481-9C55-0ABC998E5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24A7044-F335-55BD-78F2-00918F45C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30382F3-1E84-B27C-6528-A78D3A27D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5895DC-849B-3FCA-4262-8A501B365A84}"/>
              </a:ext>
            </a:extLst>
          </p:cNvPr>
          <p:cNvPicPr>
            <a:picLocks noChangeAspect="1"/>
          </p:cNvPicPr>
          <p:nvPr/>
        </p:nvPicPr>
        <p:blipFill>
          <a:blip r:embed="rId3"/>
          <a:stretch>
            <a:fillRect/>
          </a:stretch>
        </p:blipFill>
        <p:spPr>
          <a:xfrm>
            <a:off x="2209417" y="514136"/>
            <a:ext cx="7772400" cy="582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98256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4E42FA-B8E8-FFA8-67A2-DE51C30B598C}"/>
            </a:ext>
          </a:extLst>
        </p:cNvPr>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1FFE2BB-10E9-0C35-3AE5-D19EEDB61250}"/>
              </a:ext>
            </a:extLst>
          </p:cNvPr>
          <p:cNvPicPr>
            <a:picLocks noChangeAspect="1"/>
          </p:cNvPicPr>
          <p:nvPr/>
        </p:nvPicPr>
        <p:blipFill>
          <a:blip r:embed="rId3"/>
          <a:stretch>
            <a:fillRect/>
          </a:stretch>
        </p:blipFill>
        <p:spPr>
          <a:xfrm>
            <a:off x="2381250" y="457200"/>
            <a:ext cx="742950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565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2457D-B6D4-E8E4-8F2A-5267D3B1DF94}"/>
            </a:ext>
          </a:extLst>
        </p:cNvPr>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53E275-A68F-DC4A-C14F-A7299DCAFDCA}"/>
              </a:ext>
            </a:extLst>
          </p:cNvPr>
          <p:cNvPicPr>
            <a:picLocks noChangeAspect="1"/>
          </p:cNvPicPr>
          <p:nvPr/>
        </p:nvPicPr>
        <p:blipFill>
          <a:blip r:embed="rId3"/>
          <a:stretch>
            <a:fillRect/>
          </a:stretch>
        </p:blipFill>
        <p:spPr>
          <a:xfrm>
            <a:off x="2532357" y="577459"/>
            <a:ext cx="7126519" cy="57026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46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a:extLst>
            <a:ext uri="{FF2B5EF4-FFF2-40B4-BE49-F238E27FC236}">
              <a16:creationId xmlns:a16="http://schemas.microsoft.com/office/drawing/2014/main" id="{4A020C7E-D906-EE6B-DE8C-4EA03D4F3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38B96B-EC65-5B34-FDC6-B251CB082CD7}"/>
              </a:ext>
            </a:extLst>
          </p:cNvPr>
          <p:cNvSpPr>
            <a:spLocks noGrp="1"/>
          </p:cNvSpPr>
          <p:nvPr>
            <p:ph type="title"/>
          </p:nvPr>
        </p:nvSpPr>
        <p:spPr>
          <a:xfrm>
            <a:off x="844550" y="1833306"/>
            <a:ext cx="10515600" cy="2852737"/>
          </a:xfrm>
        </p:spPr>
        <p:txBody>
          <a:bodyPr>
            <a:normAutofit/>
          </a:bodyPr>
          <a:lstStyle/>
          <a:p>
            <a:r>
              <a:rPr lang="en-US" sz="6600" b="1" dirty="0">
                <a:solidFill>
                  <a:schemeClr val="bg1"/>
                </a:solidFill>
              </a:rPr>
              <a:t>PHOTOGRAPHY</a:t>
            </a:r>
          </a:p>
        </p:txBody>
      </p:sp>
      <p:sp>
        <p:nvSpPr>
          <p:cNvPr id="3" name="Text Placeholder 2">
            <a:extLst>
              <a:ext uri="{FF2B5EF4-FFF2-40B4-BE49-F238E27FC236}">
                <a16:creationId xmlns:a16="http://schemas.microsoft.com/office/drawing/2014/main" id="{36A87887-9F1D-C0D2-6418-FE4E61E05CB0}"/>
              </a:ext>
            </a:extLst>
          </p:cNvPr>
          <p:cNvSpPr>
            <a:spLocks noGrp="1"/>
          </p:cNvSpPr>
          <p:nvPr>
            <p:ph type="body" idx="1"/>
          </p:nvPr>
        </p:nvSpPr>
        <p:spPr/>
        <p:txBody>
          <a:bodyPr>
            <a:normAutofit/>
          </a:bodyPr>
          <a:lstStyle/>
          <a:p>
            <a:r>
              <a:rPr lang="en-US" sz="2800" b="1" dirty="0">
                <a:solidFill>
                  <a:schemeClr val="bg1"/>
                </a:solidFill>
              </a:rPr>
              <a:t>Nature: Landscape, Macro, and Abstract</a:t>
            </a:r>
          </a:p>
        </p:txBody>
      </p:sp>
    </p:spTree>
    <p:extLst>
      <p:ext uri="{BB962C8B-B14F-4D97-AF65-F5344CB8AC3E}">
        <p14:creationId xmlns:p14="http://schemas.microsoft.com/office/powerpoint/2010/main" val="44891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2A54C1-4939-C7FC-CD8A-9DF15EFF5811}"/>
            </a:ext>
          </a:extLst>
        </p:cNvPr>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221A26-864E-1091-A72F-0895454C8E72}"/>
              </a:ext>
            </a:extLst>
          </p:cNvPr>
          <p:cNvPicPr>
            <a:picLocks noChangeAspect="1"/>
          </p:cNvPicPr>
          <p:nvPr/>
        </p:nvPicPr>
        <p:blipFill>
          <a:blip r:embed="rId3"/>
          <a:stretch>
            <a:fillRect/>
          </a:stretch>
        </p:blipFill>
        <p:spPr>
          <a:xfrm>
            <a:off x="2381250" y="457200"/>
            <a:ext cx="742950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29895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89C074-DE90-EF2C-C965-F0C3FDFC16BE}"/>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5A411339-2369-5A06-87DB-A9588196E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D7AB3951-7D45-F399-DF18-0E3C02521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733FC8A-C4E7-8803-04CE-4E2BE074F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BBC5730-C3D1-E3AB-F4E9-9162A5D26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5D78B7-66CE-B302-0F92-ED0C687AC1A7}"/>
              </a:ext>
            </a:extLst>
          </p:cNvPr>
          <p:cNvPicPr>
            <a:picLocks noChangeAspect="1"/>
          </p:cNvPicPr>
          <p:nvPr/>
        </p:nvPicPr>
        <p:blipFill>
          <a:blip r:embed="rId3"/>
          <a:stretch>
            <a:fillRect/>
          </a:stretch>
        </p:blipFill>
        <p:spPr>
          <a:xfrm>
            <a:off x="2299947" y="581960"/>
            <a:ext cx="7592105" cy="56940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154751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FEF5E6-1A1B-264B-657B-B31AF2DB17E6}"/>
            </a:ext>
          </a:extLst>
        </p:cNvPr>
        <p:cNvGrpSpPr/>
        <p:nvPr/>
      </p:nvGrpSpPr>
      <p:grpSpPr>
        <a:xfrm>
          <a:off x="0" y="0"/>
          <a:ext cx="0" cy="0"/>
          <a:chOff x="0" y="0"/>
          <a:chExt cx="0" cy="0"/>
        </a:xfrm>
      </p:grpSpPr>
      <p:sp useBgFill="1">
        <p:nvSpPr>
          <p:cNvPr id="203" name="Rectangle 2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983F28-02A6-E0ED-2D9F-65CFDB079B40}"/>
              </a:ext>
            </a:extLst>
          </p:cNvPr>
          <p:cNvPicPr>
            <a:picLocks noChangeAspect="1"/>
          </p:cNvPicPr>
          <p:nvPr/>
        </p:nvPicPr>
        <p:blipFill>
          <a:blip r:embed="rId3"/>
          <a:stretch>
            <a:fillRect/>
          </a:stretch>
        </p:blipFill>
        <p:spPr>
          <a:xfrm>
            <a:off x="2209417" y="514136"/>
            <a:ext cx="7772400" cy="582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91902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93677A-3264-F52C-FC00-DB19898FCB41}"/>
            </a:ext>
          </a:extLst>
        </p:cNvPr>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ACA895-C68A-DF52-4EF6-83DF751D281A}"/>
              </a:ext>
            </a:extLst>
          </p:cNvPr>
          <p:cNvPicPr>
            <a:picLocks noChangeAspect="1"/>
          </p:cNvPicPr>
          <p:nvPr/>
        </p:nvPicPr>
        <p:blipFill>
          <a:blip r:embed="rId3"/>
          <a:stretch>
            <a:fillRect/>
          </a:stretch>
        </p:blipFill>
        <p:spPr>
          <a:xfrm>
            <a:off x="2027767" y="520276"/>
            <a:ext cx="8135700" cy="5817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3706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15B99-5290-7FB6-F3B5-CF90DA1E466C}"/>
            </a:ext>
          </a:extLst>
        </p:cNvPr>
        <p:cNvGrpSpPr/>
        <p:nvPr/>
      </p:nvGrpSpPr>
      <p:grpSpPr>
        <a:xfrm>
          <a:off x="0" y="0"/>
          <a:ext cx="0" cy="0"/>
          <a:chOff x="0" y="0"/>
          <a:chExt cx="0" cy="0"/>
        </a:xfrm>
      </p:grpSpPr>
      <p:sp useBgFill="1">
        <p:nvSpPr>
          <p:cNvPr id="307" name="Rectangle 306">
            <a:extLst>
              <a:ext uri="{FF2B5EF4-FFF2-40B4-BE49-F238E27FC236}">
                <a16:creationId xmlns:a16="http://schemas.microsoft.com/office/drawing/2014/main" id="{5BE78CF8-7189-8604-AD98-C380ABD89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BAD63ED7-2CF5-52BD-8E01-1485BCBFB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AC0CC4F2-3B0E-D90A-9604-59122BE5C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04AF07D2-93C0-C8BF-E09D-D0DEACC86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3364220-A268-C8BF-F055-D10A206C9089}"/>
              </a:ext>
            </a:extLst>
          </p:cNvPr>
          <p:cNvPicPr>
            <a:picLocks noChangeAspect="1"/>
          </p:cNvPicPr>
          <p:nvPr/>
        </p:nvPicPr>
        <p:blipFill>
          <a:blip r:embed="rId3"/>
          <a:stretch>
            <a:fillRect/>
          </a:stretch>
        </p:blipFill>
        <p:spPr>
          <a:xfrm>
            <a:off x="2561309" y="777982"/>
            <a:ext cx="7069381" cy="53020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6442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298B04-0C9B-0F7D-0CFE-39F597A1BF60}"/>
            </a:ext>
          </a:extLst>
        </p:cNvPr>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98AD5F-4EC7-F64E-FE71-31AFB55E6557}"/>
              </a:ext>
            </a:extLst>
          </p:cNvPr>
          <p:cNvPicPr>
            <a:picLocks noChangeAspect="1"/>
          </p:cNvPicPr>
          <p:nvPr/>
        </p:nvPicPr>
        <p:blipFill>
          <a:blip r:embed="rId3"/>
          <a:stretch>
            <a:fillRect/>
          </a:stretch>
        </p:blipFill>
        <p:spPr>
          <a:xfrm>
            <a:off x="2256365" y="549276"/>
            <a:ext cx="7679270" cy="57594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5201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65328F97-BC6A-E1B5-89D5-A4AEFC5FC8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78C3E-FF4A-E8C9-4451-32D27BF2CA38}"/>
              </a:ext>
            </a:extLst>
          </p:cNvPr>
          <p:cNvSpPr>
            <a:spLocks noGrp="1"/>
          </p:cNvSpPr>
          <p:nvPr>
            <p:ph type="title"/>
          </p:nvPr>
        </p:nvSpPr>
        <p:spPr>
          <a:xfrm>
            <a:off x="844550" y="1833306"/>
            <a:ext cx="10515600" cy="2349227"/>
          </a:xfrm>
        </p:spPr>
        <p:txBody>
          <a:bodyPr>
            <a:normAutofit/>
          </a:bodyPr>
          <a:lstStyle/>
          <a:p>
            <a:r>
              <a:rPr lang="en-US" sz="6600" b="1" dirty="0">
                <a:solidFill>
                  <a:schemeClr val="bg1"/>
                </a:solidFill>
              </a:rPr>
              <a:t>and look for hidden beauty</a:t>
            </a:r>
          </a:p>
        </p:txBody>
      </p:sp>
    </p:spTree>
    <p:extLst>
      <p:ext uri="{BB962C8B-B14F-4D97-AF65-F5344CB8AC3E}">
        <p14:creationId xmlns:p14="http://schemas.microsoft.com/office/powerpoint/2010/main" val="408437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DB3A5F-6120-A8FE-DD23-70FC6E039A92}"/>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6DBDF8-96E4-D243-2AA7-B3ADCAE1FD19}"/>
              </a:ext>
            </a:extLst>
          </p:cNvPr>
          <p:cNvPicPr>
            <a:picLocks noChangeAspect="1"/>
          </p:cNvPicPr>
          <p:nvPr/>
        </p:nvPicPr>
        <p:blipFill>
          <a:blip r:embed="rId3"/>
          <a:stretch>
            <a:fillRect/>
          </a:stretch>
        </p:blipFill>
        <p:spPr>
          <a:xfrm>
            <a:off x="2243666" y="544142"/>
            <a:ext cx="7335599" cy="56532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013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093094-9027-AEAA-C0C2-3F6772870232}"/>
            </a:ext>
          </a:extLst>
        </p:cNvPr>
        <p:cNvGrpSpPr/>
        <p:nvPr/>
      </p:nvGrpSpPr>
      <p:grpSpPr>
        <a:xfrm>
          <a:off x="0" y="0"/>
          <a:ext cx="0" cy="0"/>
          <a:chOff x="0" y="0"/>
          <a:chExt cx="0" cy="0"/>
        </a:xfrm>
      </p:grpSpPr>
      <p:sp useBgFill="1">
        <p:nvSpPr>
          <p:cNvPr id="307" name="Rectangle 306">
            <a:extLst>
              <a:ext uri="{FF2B5EF4-FFF2-40B4-BE49-F238E27FC236}">
                <a16:creationId xmlns:a16="http://schemas.microsoft.com/office/drawing/2014/main" id="{24214013-1D38-C679-C6B6-7940517AA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EF4E93E5-6FEA-5458-0427-C59E580037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a16="http://schemas.microsoft.com/office/drawing/2014/main" id="{32697BE5-DA50-E63C-8C2D-F46004D986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a16="http://schemas.microsoft.com/office/drawing/2014/main" id="{85AAB15C-8627-75DF-2D6F-4A3547DA5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5D5352-92EB-21B0-5175-69DD2F0E6E40}"/>
              </a:ext>
            </a:extLst>
          </p:cNvPr>
          <p:cNvPicPr>
            <a:picLocks noChangeAspect="1"/>
          </p:cNvPicPr>
          <p:nvPr/>
        </p:nvPicPr>
        <p:blipFill>
          <a:blip r:embed="rId3"/>
          <a:stretch>
            <a:fillRect/>
          </a:stretch>
        </p:blipFill>
        <p:spPr>
          <a:xfrm rot="16200000">
            <a:off x="3773735" y="174722"/>
            <a:ext cx="4644530" cy="65085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3224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DE6B5B-D7C5-0998-2848-619AED051761}"/>
            </a:ext>
          </a:extLst>
        </p:cNvPr>
        <p:cNvGrpSpPr/>
        <p:nvPr/>
      </p:nvGrpSpPr>
      <p:grpSpPr>
        <a:xfrm>
          <a:off x="0" y="0"/>
          <a:ext cx="0" cy="0"/>
          <a:chOff x="0" y="0"/>
          <a:chExt cx="0" cy="0"/>
        </a:xfrm>
      </p:grpSpPr>
      <p:sp useBgFill="1">
        <p:nvSpPr>
          <p:cNvPr id="110" name="Rectangle 10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DBA964-6C05-B689-315A-B90C45813B94}"/>
              </a:ext>
            </a:extLst>
          </p:cNvPr>
          <p:cNvPicPr>
            <a:picLocks noChangeAspect="1"/>
          </p:cNvPicPr>
          <p:nvPr/>
        </p:nvPicPr>
        <p:blipFill>
          <a:blip r:embed="rId3"/>
          <a:stretch>
            <a:fillRect/>
          </a:stretch>
        </p:blipFill>
        <p:spPr>
          <a:xfrm>
            <a:off x="2519891" y="568113"/>
            <a:ext cx="7152217" cy="57217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3309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76D833FA-0AB6-A7E3-883D-97A51F4218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ACB08-472E-0041-F4E3-09B4D4AE6148}"/>
              </a:ext>
            </a:extLst>
          </p:cNvPr>
          <p:cNvSpPr>
            <a:spLocks noGrp="1"/>
          </p:cNvSpPr>
          <p:nvPr>
            <p:ph type="title"/>
          </p:nvPr>
        </p:nvSpPr>
        <p:spPr>
          <a:xfrm>
            <a:off x="838200" y="1446196"/>
            <a:ext cx="10515600" cy="3965607"/>
          </a:xfrm>
        </p:spPr>
        <p:txBody>
          <a:bodyPr>
            <a:normAutofit/>
          </a:bodyPr>
          <a:lstStyle/>
          <a:p>
            <a:r>
              <a:rPr lang="en-US" sz="4800" b="1" i="1" dirty="0">
                <a:solidFill>
                  <a:schemeClr val="bg1"/>
                </a:solidFill>
              </a:rPr>
              <a:t>"The camera is an instrument that teaches people how to see without a camera." </a:t>
            </a:r>
            <a:br>
              <a:rPr lang="en-US" sz="4800" b="1" i="1" dirty="0">
                <a:solidFill>
                  <a:schemeClr val="bg1"/>
                </a:solidFill>
              </a:rPr>
            </a:br>
            <a:br>
              <a:rPr lang="en-US" sz="4800" b="1" i="1" dirty="0">
                <a:solidFill>
                  <a:schemeClr val="bg1"/>
                </a:solidFill>
              </a:rPr>
            </a:br>
            <a:r>
              <a:rPr lang="en-US" sz="4800" b="1" i="1" dirty="0">
                <a:solidFill>
                  <a:schemeClr val="bg1"/>
                </a:solidFill>
              </a:rPr>
              <a:t>~ Dorothea Lange</a:t>
            </a:r>
            <a:endParaRPr lang="en-US" sz="5400" b="1" i="1" dirty="0">
              <a:solidFill>
                <a:schemeClr val="bg1"/>
              </a:solidFill>
            </a:endParaRPr>
          </a:p>
        </p:txBody>
      </p:sp>
    </p:spTree>
    <p:extLst>
      <p:ext uri="{BB962C8B-B14F-4D97-AF65-F5344CB8AC3E}">
        <p14:creationId xmlns:p14="http://schemas.microsoft.com/office/powerpoint/2010/main" val="27943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2C119F-0956-BE8C-558F-F7C89D1DD397}"/>
            </a:ext>
          </a:extLst>
        </p:cNvPr>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BEBF5C-DD78-2B90-DB24-62CB97A8F379}"/>
              </a:ext>
            </a:extLst>
          </p:cNvPr>
          <p:cNvPicPr>
            <a:picLocks noChangeAspect="1"/>
          </p:cNvPicPr>
          <p:nvPr/>
        </p:nvPicPr>
        <p:blipFill>
          <a:blip r:embed="rId3"/>
          <a:stretch>
            <a:fillRect/>
          </a:stretch>
        </p:blipFill>
        <p:spPr>
          <a:xfrm>
            <a:off x="2624875" y="825656"/>
            <a:ext cx="6942250" cy="5206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04269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5F69C-43D9-646E-7A37-88520CED2C83}"/>
            </a:ext>
          </a:extLst>
        </p:cNvPr>
        <p:cNvGrpSpPr/>
        <p:nvPr/>
      </p:nvGrpSpPr>
      <p:grpSpPr>
        <a:xfrm>
          <a:off x="0" y="0"/>
          <a:ext cx="0" cy="0"/>
          <a:chOff x="0" y="0"/>
          <a:chExt cx="0" cy="0"/>
        </a:xfrm>
      </p:grpSpPr>
      <p:sp useBgFill="1">
        <p:nvSpPr>
          <p:cNvPr id="225" name="Rectangle 224">
            <a:extLst>
              <a:ext uri="{FF2B5EF4-FFF2-40B4-BE49-F238E27FC236}">
                <a16:creationId xmlns:a16="http://schemas.microsoft.com/office/drawing/2014/main" id="{CB15EA28-EBDD-A59A-6BC3-5F148F0FF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FC80611F-A747-E5FB-AD08-A7CB499C8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B39FAAA2-231D-B0F4-1D55-30648FD40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1AEC86EE-2BAE-017B-6685-0403F809B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B7BBAF-1F06-7BA2-695A-6204504E8113}"/>
              </a:ext>
            </a:extLst>
          </p:cNvPr>
          <p:cNvPicPr>
            <a:picLocks noChangeAspect="1"/>
          </p:cNvPicPr>
          <p:nvPr/>
        </p:nvPicPr>
        <p:blipFill>
          <a:blip r:embed="rId3"/>
          <a:stretch>
            <a:fillRect/>
          </a:stretch>
        </p:blipFill>
        <p:spPr>
          <a:xfrm>
            <a:off x="2574925" y="612140"/>
            <a:ext cx="7042150" cy="5633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795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94FD5-7C98-5CE9-E27D-0A09CF581EA1}"/>
            </a:ext>
          </a:extLst>
        </p:cNvPr>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F59CE3-56F2-9882-8A45-ED6362B8AF08}"/>
              </a:ext>
            </a:extLst>
          </p:cNvPr>
          <p:cNvPicPr>
            <a:picLocks noChangeAspect="1"/>
          </p:cNvPicPr>
          <p:nvPr/>
        </p:nvPicPr>
        <p:blipFill>
          <a:blip r:embed="rId3"/>
          <a:stretch>
            <a:fillRect/>
          </a:stretch>
        </p:blipFill>
        <p:spPr>
          <a:xfrm>
            <a:off x="2367411" y="651978"/>
            <a:ext cx="7457177" cy="55540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02475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E3465E-04F7-DD53-A25C-915D2BB0B55E}"/>
            </a:ext>
          </a:extLst>
        </p:cNvPr>
        <p:cNvGrpSpPr/>
        <p:nvPr/>
      </p:nvGrpSpPr>
      <p:grpSpPr>
        <a:xfrm>
          <a:off x="0" y="0"/>
          <a:ext cx="0" cy="0"/>
          <a:chOff x="0" y="0"/>
          <a:chExt cx="0" cy="0"/>
        </a:xfrm>
      </p:grpSpPr>
      <p:sp useBgFill="1">
        <p:nvSpPr>
          <p:cNvPr id="225" name="Rectangle 224">
            <a:extLst>
              <a:ext uri="{FF2B5EF4-FFF2-40B4-BE49-F238E27FC236}">
                <a16:creationId xmlns:a16="http://schemas.microsoft.com/office/drawing/2014/main" id="{C968CDF9-9EB7-0C18-5E3D-8AD4ABD40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BDE0F803-9297-094C-15C0-10AE2B4DA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95438439-2783-6BEB-4E5C-44D609937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3F2EB7D0-ED73-E024-AFE8-B82925AD6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1C7965-2FF1-3834-A100-724212E3E9AF}"/>
              </a:ext>
            </a:extLst>
          </p:cNvPr>
          <p:cNvPicPr>
            <a:picLocks noChangeAspect="1"/>
          </p:cNvPicPr>
          <p:nvPr/>
        </p:nvPicPr>
        <p:blipFill>
          <a:blip r:embed="rId3"/>
          <a:stretch>
            <a:fillRect/>
          </a:stretch>
        </p:blipFill>
        <p:spPr>
          <a:xfrm>
            <a:off x="2435321" y="683490"/>
            <a:ext cx="7321358" cy="54910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2673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9A2D-2158-3D04-34D3-B2AD7437598B}"/>
              </a:ext>
            </a:extLst>
          </p:cNvPr>
          <p:cNvSpPr>
            <a:spLocks noGrp="1"/>
          </p:cNvSpPr>
          <p:nvPr>
            <p:ph type="title"/>
          </p:nvPr>
        </p:nvSpPr>
        <p:spPr/>
        <p:txBody>
          <a:bodyPr>
            <a:normAutofit/>
          </a:bodyPr>
          <a:lstStyle/>
          <a:p>
            <a:r>
              <a:rPr lang="en-US" sz="6600" b="1" dirty="0">
                <a:solidFill>
                  <a:schemeClr val="bg1"/>
                </a:solidFill>
              </a:rPr>
              <a:t>ABSTRACT PAINTING</a:t>
            </a:r>
          </a:p>
        </p:txBody>
      </p:sp>
      <p:sp>
        <p:nvSpPr>
          <p:cNvPr id="3" name="Text Placeholder 2">
            <a:extLst>
              <a:ext uri="{FF2B5EF4-FFF2-40B4-BE49-F238E27FC236}">
                <a16:creationId xmlns:a16="http://schemas.microsoft.com/office/drawing/2014/main" id="{8742A469-D069-2F46-DEDF-870AE8E4E1B4}"/>
              </a:ext>
            </a:extLst>
          </p:cNvPr>
          <p:cNvSpPr>
            <a:spLocks noGrp="1"/>
          </p:cNvSpPr>
          <p:nvPr>
            <p:ph type="body" idx="1"/>
          </p:nvPr>
        </p:nvSpPr>
        <p:spPr/>
        <p:txBody>
          <a:bodyPr/>
          <a:lstStyle/>
          <a:p>
            <a:r>
              <a:rPr lang="en-US" dirty="0">
                <a:solidFill>
                  <a:schemeClr val="bg1"/>
                </a:solidFill>
              </a:rPr>
              <a:t>Alcohol Delaminating Ink and Acrylic Ink</a:t>
            </a:r>
          </a:p>
          <a:p>
            <a:r>
              <a:rPr lang="en-US" dirty="0">
                <a:solidFill>
                  <a:schemeClr val="bg1"/>
                </a:solidFill>
              </a:rPr>
              <a:t>Acrylic Paint</a:t>
            </a:r>
          </a:p>
          <a:p>
            <a:r>
              <a:rPr lang="en-US" dirty="0">
                <a:solidFill>
                  <a:schemeClr val="bg1"/>
                </a:solidFill>
              </a:rPr>
              <a:t>Liquid Watercolor</a:t>
            </a:r>
          </a:p>
        </p:txBody>
      </p:sp>
    </p:spTree>
    <p:extLst>
      <p:ext uri="{BB962C8B-B14F-4D97-AF65-F5344CB8AC3E}">
        <p14:creationId xmlns:p14="http://schemas.microsoft.com/office/powerpoint/2010/main" val="311193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F934AED9-6F7A-EC45-DF77-D11566AE2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0933D-4037-F96E-354D-65520DC243F7}"/>
              </a:ext>
            </a:extLst>
          </p:cNvPr>
          <p:cNvSpPr>
            <a:spLocks noGrp="1"/>
          </p:cNvSpPr>
          <p:nvPr>
            <p:ph type="title"/>
          </p:nvPr>
        </p:nvSpPr>
        <p:spPr>
          <a:xfrm>
            <a:off x="831850" y="1709738"/>
            <a:ext cx="10515600" cy="2117983"/>
          </a:xfrm>
        </p:spPr>
        <p:txBody>
          <a:bodyPr/>
          <a:lstStyle/>
          <a:p>
            <a:r>
              <a:rPr lang="en-US" b="1" dirty="0">
                <a:solidFill>
                  <a:schemeClr val="bg1"/>
                </a:solidFill>
              </a:rPr>
              <a:t>paint what you cannot say</a:t>
            </a:r>
          </a:p>
        </p:txBody>
      </p:sp>
    </p:spTree>
    <p:extLst>
      <p:ext uri="{BB962C8B-B14F-4D97-AF65-F5344CB8AC3E}">
        <p14:creationId xmlns:p14="http://schemas.microsoft.com/office/powerpoint/2010/main" val="1621042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BCC94C-0238-86C1-0963-F348149122C1}"/>
            </a:ext>
          </a:extLst>
        </p:cNvPr>
        <p:cNvGrpSpPr/>
        <p:nvPr/>
      </p:nvGrpSpPr>
      <p:grpSpPr>
        <a:xfrm>
          <a:off x="0" y="0"/>
          <a:ext cx="0" cy="0"/>
          <a:chOff x="0" y="0"/>
          <a:chExt cx="0" cy="0"/>
        </a:xfrm>
      </p:grpSpPr>
      <p:sp useBgFill="1">
        <p:nvSpPr>
          <p:cNvPr id="266" name="Rectangle 265">
            <a:extLst>
              <a:ext uri="{FF2B5EF4-FFF2-40B4-BE49-F238E27FC236}">
                <a16:creationId xmlns:a16="http://schemas.microsoft.com/office/drawing/2014/main" id="{C0E4EF6E-3809-FAB4-0BD6-280758E2C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E7886FE3-6BB9-E30C-7C58-5A5F91029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09CB3453-E237-8E41-38C4-BFD6A988F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17936567-EC0D-2914-FFAF-54D533E75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D6F078-56FA-F790-ED3D-DFAD605BE283}"/>
              </a:ext>
            </a:extLst>
          </p:cNvPr>
          <p:cNvPicPr>
            <a:picLocks noChangeAspect="1"/>
          </p:cNvPicPr>
          <p:nvPr/>
        </p:nvPicPr>
        <p:blipFill>
          <a:blip r:embed="rId3"/>
          <a:stretch>
            <a:fillRect/>
          </a:stretch>
        </p:blipFill>
        <p:spPr>
          <a:xfrm>
            <a:off x="3972635" y="509145"/>
            <a:ext cx="4245963" cy="53074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itle 1">
            <a:extLst>
              <a:ext uri="{FF2B5EF4-FFF2-40B4-BE49-F238E27FC236}">
                <a16:creationId xmlns:a16="http://schemas.microsoft.com/office/drawing/2014/main" id="{71B9FC91-2D59-CB3D-AAFE-F0EEC55BEAD6}"/>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“where the current breathes”</a:t>
            </a:r>
          </a:p>
        </p:txBody>
      </p:sp>
    </p:spTree>
    <p:extLst>
      <p:ext uri="{BB962C8B-B14F-4D97-AF65-F5344CB8AC3E}">
        <p14:creationId xmlns:p14="http://schemas.microsoft.com/office/powerpoint/2010/main" val="1463701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8956F8-9DA5-297F-1B2E-3D2684585C3A}"/>
            </a:ext>
          </a:extLst>
        </p:cNvPr>
        <p:cNvGrpSpPr/>
        <p:nvPr/>
      </p:nvGrpSpPr>
      <p:grpSpPr>
        <a:xfrm>
          <a:off x="0" y="0"/>
          <a:ext cx="0" cy="0"/>
          <a:chOff x="0" y="0"/>
          <a:chExt cx="0" cy="0"/>
        </a:xfrm>
      </p:grpSpPr>
      <p:sp useBgFill="1">
        <p:nvSpPr>
          <p:cNvPr id="291" name="Rectangle 29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A01625-575D-AE87-FB09-6805E73298C1}"/>
              </a:ext>
            </a:extLst>
          </p:cNvPr>
          <p:cNvPicPr>
            <a:picLocks noChangeAspect="1"/>
          </p:cNvPicPr>
          <p:nvPr/>
        </p:nvPicPr>
        <p:blipFill>
          <a:blip r:embed="rId3"/>
          <a:stretch>
            <a:fillRect/>
          </a:stretch>
        </p:blipFill>
        <p:spPr>
          <a:xfrm>
            <a:off x="2809628" y="515336"/>
            <a:ext cx="6572743" cy="52595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5C00F90D-9D39-92F0-EE32-809191F5BE6E}"/>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“from whence we come”</a:t>
            </a:r>
          </a:p>
        </p:txBody>
      </p:sp>
    </p:spTree>
    <p:extLst>
      <p:ext uri="{BB962C8B-B14F-4D97-AF65-F5344CB8AC3E}">
        <p14:creationId xmlns:p14="http://schemas.microsoft.com/office/powerpoint/2010/main" val="52510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5D67F9-1C17-6194-AFE8-CDD636723002}"/>
            </a:ext>
          </a:extLst>
        </p:cNvPr>
        <p:cNvGrpSpPr/>
        <p:nvPr/>
      </p:nvGrpSpPr>
      <p:grpSpPr>
        <a:xfrm>
          <a:off x="0" y="0"/>
          <a:ext cx="0" cy="0"/>
          <a:chOff x="0" y="0"/>
          <a:chExt cx="0" cy="0"/>
        </a:xfrm>
      </p:grpSpPr>
      <p:sp useBgFill="1">
        <p:nvSpPr>
          <p:cNvPr id="247" name="Rectangle 24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1CE1BF-89C2-AD7F-15C4-F5DA7F5ABD17}"/>
              </a:ext>
            </a:extLst>
          </p:cNvPr>
          <p:cNvPicPr>
            <a:picLocks noChangeAspect="1"/>
          </p:cNvPicPr>
          <p:nvPr/>
        </p:nvPicPr>
        <p:blipFill>
          <a:blip r:embed="rId3"/>
          <a:stretch>
            <a:fillRect/>
          </a:stretch>
        </p:blipFill>
        <p:spPr>
          <a:xfrm>
            <a:off x="2940054" y="627999"/>
            <a:ext cx="6311126" cy="5048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0CA8C7EF-11B9-329E-EBDB-E3F51B1BEF53}"/>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“autumn rain”</a:t>
            </a:r>
          </a:p>
        </p:txBody>
      </p:sp>
    </p:spTree>
    <p:extLst>
      <p:ext uri="{BB962C8B-B14F-4D97-AF65-F5344CB8AC3E}">
        <p14:creationId xmlns:p14="http://schemas.microsoft.com/office/powerpoint/2010/main" val="1967529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058705-71FB-35DC-1F2F-FF35F3BD7B7E}"/>
            </a:ext>
          </a:extLst>
        </p:cNvPr>
        <p:cNvGrpSpPr/>
        <p:nvPr/>
      </p:nvGrpSpPr>
      <p:grpSpPr>
        <a:xfrm>
          <a:off x="0" y="0"/>
          <a:ext cx="0" cy="0"/>
          <a:chOff x="0" y="0"/>
          <a:chExt cx="0" cy="0"/>
        </a:xfrm>
      </p:grpSpPr>
      <p:sp useBgFill="1">
        <p:nvSpPr>
          <p:cNvPr id="247" name="Rectangle 24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DC92B0-A9A6-B544-558A-0470A878F987}"/>
              </a:ext>
            </a:extLst>
          </p:cNvPr>
          <p:cNvPicPr>
            <a:picLocks noChangeAspect="1"/>
          </p:cNvPicPr>
          <p:nvPr/>
        </p:nvPicPr>
        <p:blipFill>
          <a:blip r:embed="rId3"/>
          <a:stretch>
            <a:fillRect/>
          </a:stretch>
        </p:blipFill>
        <p:spPr>
          <a:xfrm>
            <a:off x="2707288" y="533507"/>
            <a:ext cx="6777424" cy="50830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itle 1">
            <a:extLst>
              <a:ext uri="{FF2B5EF4-FFF2-40B4-BE49-F238E27FC236}">
                <a16:creationId xmlns:a16="http://schemas.microsoft.com/office/drawing/2014/main" id="{6F3B5724-69CE-CCB9-78B0-0FED715374B1}"/>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“breathe”</a:t>
            </a:r>
          </a:p>
        </p:txBody>
      </p:sp>
    </p:spTree>
    <p:extLst>
      <p:ext uri="{BB962C8B-B14F-4D97-AF65-F5344CB8AC3E}">
        <p14:creationId xmlns:p14="http://schemas.microsoft.com/office/powerpoint/2010/main" val="108962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D7D5EEBD-6C04-A24C-BC50-AF5E8400F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A2CBAE-6682-D2CD-0426-AEDBD3E351EB}"/>
              </a:ext>
            </a:extLst>
          </p:cNvPr>
          <p:cNvSpPr>
            <a:spLocks noGrp="1"/>
          </p:cNvSpPr>
          <p:nvPr>
            <p:ph type="title"/>
          </p:nvPr>
        </p:nvSpPr>
        <p:spPr>
          <a:xfrm>
            <a:off x="838200" y="1446196"/>
            <a:ext cx="10515600" cy="3965607"/>
          </a:xfrm>
        </p:spPr>
        <p:txBody>
          <a:bodyPr anchor="t">
            <a:normAutofit fontScale="90000"/>
          </a:bodyPr>
          <a:lstStyle/>
          <a:p>
            <a:r>
              <a:rPr lang="en-US" sz="5400" b="1" dirty="0">
                <a:solidFill>
                  <a:schemeClr val="bg1"/>
                </a:solidFill>
              </a:rPr>
              <a:t>HARD TIMES</a:t>
            </a:r>
            <a:br>
              <a:rPr lang="en-US" sz="5400" b="1" dirty="0">
                <a:solidFill>
                  <a:schemeClr val="bg1"/>
                </a:solidFill>
              </a:rPr>
            </a:br>
            <a:r>
              <a:rPr lang="en-US" sz="5400" b="1" dirty="0">
                <a:solidFill>
                  <a:schemeClr val="bg1"/>
                </a:solidFill>
              </a:rPr>
              <a:t>* </a:t>
            </a:r>
            <a:r>
              <a:rPr lang="en-US" sz="4900" b="1" dirty="0">
                <a:solidFill>
                  <a:schemeClr val="bg1"/>
                </a:solidFill>
              </a:rPr>
              <a:t>Covid pandemic</a:t>
            </a:r>
            <a:br>
              <a:rPr lang="en-US" sz="4900" b="1" dirty="0">
                <a:solidFill>
                  <a:schemeClr val="bg1"/>
                </a:solidFill>
              </a:rPr>
            </a:br>
            <a:r>
              <a:rPr lang="en-US" sz="4900" b="1" dirty="0">
                <a:solidFill>
                  <a:schemeClr val="bg1"/>
                </a:solidFill>
              </a:rPr>
              <a:t>* Loss</a:t>
            </a:r>
            <a:br>
              <a:rPr lang="en-US" sz="4900" b="1" dirty="0">
                <a:solidFill>
                  <a:schemeClr val="bg1"/>
                </a:solidFill>
              </a:rPr>
            </a:br>
            <a:r>
              <a:rPr lang="en-US" sz="4900" b="1" dirty="0">
                <a:solidFill>
                  <a:schemeClr val="bg1"/>
                </a:solidFill>
              </a:rPr>
              <a:t>* Aging in general</a:t>
            </a:r>
            <a:br>
              <a:rPr lang="en-US" sz="4900" b="1" dirty="0">
                <a:solidFill>
                  <a:schemeClr val="bg1"/>
                </a:solidFill>
              </a:rPr>
            </a:br>
            <a:r>
              <a:rPr lang="en-US" sz="4900" b="1" dirty="0">
                <a:solidFill>
                  <a:schemeClr val="bg1"/>
                </a:solidFill>
              </a:rPr>
              <a:t>* Political and social chaos and upheaval</a:t>
            </a:r>
            <a:br>
              <a:rPr lang="en-US" sz="5300" b="1" i="1" dirty="0">
                <a:solidFill>
                  <a:schemeClr val="bg1"/>
                </a:solidFill>
              </a:rPr>
            </a:br>
            <a:endParaRPr lang="en-US" sz="5400" b="1" i="1" dirty="0">
              <a:solidFill>
                <a:schemeClr val="bg1"/>
              </a:solidFill>
            </a:endParaRPr>
          </a:p>
        </p:txBody>
      </p:sp>
    </p:spTree>
    <p:extLst>
      <p:ext uri="{BB962C8B-B14F-4D97-AF65-F5344CB8AC3E}">
        <p14:creationId xmlns:p14="http://schemas.microsoft.com/office/powerpoint/2010/main" val="1262549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BCB43D-F640-6E73-3288-676BE2A53054}"/>
            </a:ext>
          </a:extLst>
        </p:cNvPr>
        <p:cNvGrpSpPr/>
        <p:nvPr/>
      </p:nvGrpSpPr>
      <p:grpSpPr>
        <a:xfrm>
          <a:off x="0" y="0"/>
          <a:ext cx="0" cy="0"/>
          <a:chOff x="0" y="0"/>
          <a:chExt cx="0" cy="0"/>
        </a:xfrm>
      </p:grpSpPr>
      <p:sp useBgFill="1">
        <p:nvSpPr>
          <p:cNvPr id="247" name="Rectangle 246">
            <a:extLst>
              <a:ext uri="{FF2B5EF4-FFF2-40B4-BE49-F238E27FC236}">
                <a16:creationId xmlns:a16="http://schemas.microsoft.com/office/drawing/2014/main" id="{5BFEE594-BFDF-E754-2BDA-492864843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560570F6-F794-A5A7-1C06-DF7C221C3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68BBEFD1-C763-1ECC-A817-5347B8CC4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6012B8EC-BF8E-C7F8-A2B3-58799230D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F97727-7A7B-500C-C8DB-77E312CBE80C}"/>
              </a:ext>
            </a:extLst>
          </p:cNvPr>
          <p:cNvPicPr>
            <a:picLocks noChangeAspect="1"/>
          </p:cNvPicPr>
          <p:nvPr/>
        </p:nvPicPr>
        <p:blipFill>
          <a:blip r:embed="rId3"/>
          <a:stretch>
            <a:fillRect/>
          </a:stretch>
        </p:blipFill>
        <p:spPr>
          <a:xfrm>
            <a:off x="3016396" y="630766"/>
            <a:ext cx="6158442" cy="49267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C1171A28-0A8A-EB7C-55E0-B0DB54F4F0EE}"/>
              </a:ext>
            </a:extLst>
          </p:cNvPr>
          <p:cNvSpPr txBox="1">
            <a:spLocks/>
          </p:cNvSpPr>
          <p:nvPr/>
        </p:nvSpPr>
        <p:spPr>
          <a:xfrm>
            <a:off x="837817" y="605758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“life before humans”</a:t>
            </a:r>
          </a:p>
        </p:txBody>
      </p:sp>
    </p:spTree>
    <p:extLst>
      <p:ext uri="{BB962C8B-B14F-4D97-AF65-F5344CB8AC3E}">
        <p14:creationId xmlns:p14="http://schemas.microsoft.com/office/powerpoint/2010/main" val="1136861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86DBDC-F351-63EF-6E92-E815B6C7E5D3}"/>
            </a:ext>
          </a:extLst>
        </p:cNvPr>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44460E5-4828-2A97-77E6-3EB7C55D0589}"/>
              </a:ext>
            </a:extLst>
          </p:cNvPr>
          <p:cNvPicPr>
            <a:picLocks noChangeAspect="1"/>
          </p:cNvPicPr>
          <p:nvPr/>
        </p:nvPicPr>
        <p:blipFill>
          <a:blip r:embed="rId3"/>
          <a:stretch>
            <a:fillRect/>
          </a:stretch>
        </p:blipFill>
        <p:spPr>
          <a:xfrm>
            <a:off x="2855648" y="492337"/>
            <a:ext cx="6480703" cy="51845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2ECA5ABF-4B7D-CBAC-F4DB-B2A8A06572B2}"/>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“upheaval”</a:t>
            </a:r>
          </a:p>
        </p:txBody>
      </p:sp>
    </p:spTree>
    <p:extLst>
      <p:ext uri="{BB962C8B-B14F-4D97-AF65-F5344CB8AC3E}">
        <p14:creationId xmlns:p14="http://schemas.microsoft.com/office/powerpoint/2010/main" val="4189287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304D7-08E9-B4EB-DD24-245C3A4BB310}"/>
            </a:ext>
          </a:extLst>
        </p:cNvPr>
        <p:cNvGrpSpPr/>
        <p:nvPr/>
      </p:nvGrpSpPr>
      <p:grpSpPr>
        <a:xfrm>
          <a:off x="0" y="0"/>
          <a:ext cx="0" cy="0"/>
          <a:chOff x="0" y="0"/>
          <a:chExt cx="0" cy="0"/>
        </a:xfrm>
      </p:grpSpPr>
      <p:sp useBgFill="1">
        <p:nvSpPr>
          <p:cNvPr id="247" name="Rectangle 24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A85159F-AB10-659C-9B1C-B3F604AA0C2F}"/>
              </a:ext>
            </a:extLst>
          </p:cNvPr>
          <p:cNvPicPr>
            <a:picLocks noChangeAspect="1"/>
          </p:cNvPicPr>
          <p:nvPr/>
        </p:nvPicPr>
        <p:blipFill>
          <a:blip r:embed="rId3"/>
          <a:stretch>
            <a:fillRect/>
          </a:stretch>
        </p:blipFill>
        <p:spPr>
          <a:xfrm>
            <a:off x="2871934" y="685800"/>
            <a:ext cx="6447366" cy="48355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5CEBDA38-1660-B8D8-F973-08B2EF1F589E}"/>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“beauty arises from chaos”</a:t>
            </a:r>
          </a:p>
        </p:txBody>
      </p:sp>
    </p:spTree>
    <p:extLst>
      <p:ext uri="{BB962C8B-B14F-4D97-AF65-F5344CB8AC3E}">
        <p14:creationId xmlns:p14="http://schemas.microsoft.com/office/powerpoint/2010/main" val="3786671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30FDF1-83DF-4351-BFF4-2703B7ED91E4}"/>
            </a:ext>
          </a:extLst>
        </p:cNvPr>
        <p:cNvGrpSpPr/>
        <p:nvPr/>
      </p:nvGrpSpPr>
      <p:grpSpPr>
        <a:xfrm>
          <a:off x="0" y="0"/>
          <a:ext cx="0" cy="0"/>
          <a:chOff x="0" y="0"/>
          <a:chExt cx="0" cy="0"/>
        </a:xfrm>
      </p:grpSpPr>
      <p:sp useBgFill="1">
        <p:nvSpPr>
          <p:cNvPr id="291" name="Rectangle 29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653EE1-7AE8-FA64-FA5C-580DAB29E2FF}"/>
              </a:ext>
            </a:extLst>
          </p:cNvPr>
          <p:cNvPicPr>
            <a:picLocks noChangeAspect="1"/>
          </p:cNvPicPr>
          <p:nvPr/>
        </p:nvPicPr>
        <p:blipFill>
          <a:blip r:embed="rId3"/>
          <a:stretch>
            <a:fillRect/>
          </a:stretch>
        </p:blipFill>
        <p:spPr>
          <a:xfrm>
            <a:off x="2629296" y="535750"/>
            <a:ext cx="6933408" cy="50093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3FF6048F-D61E-B06E-7F85-390C22700114}"/>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“focus”</a:t>
            </a:r>
          </a:p>
        </p:txBody>
      </p:sp>
    </p:spTree>
    <p:extLst>
      <p:ext uri="{BB962C8B-B14F-4D97-AF65-F5344CB8AC3E}">
        <p14:creationId xmlns:p14="http://schemas.microsoft.com/office/powerpoint/2010/main" val="3954625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9DFB2A-6240-80F7-10FC-15CFABF5CFFB}"/>
            </a:ext>
          </a:extLst>
        </p:cNvPr>
        <p:cNvGrpSpPr/>
        <p:nvPr/>
      </p:nvGrpSpPr>
      <p:grpSpPr>
        <a:xfrm>
          <a:off x="0" y="0"/>
          <a:ext cx="0" cy="0"/>
          <a:chOff x="0" y="0"/>
          <a:chExt cx="0" cy="0"/>
        </a:xfrm>
      </p:grpSpPr>
      <p:sp useBgFill="1">
        <p:nvSpPr>
          <p:cNvPr id="280" name="Rectangle 27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C59536-D8D6-2AE5-2DFE-A27BFA09B43D}"/>
              </a:ext>
            </a:extLst>
          </p:cNvPr>
          <p:cNvPicPr>
            <a:picLocks noChangeAspect="1"/>
          </p:cNvPicPr>
          <p:nvPr/>
        </p:nvPicPr>
        <p:blipFill>
          <a:blip r:embed="rId3"/>
          <a:stretch>
            <a:fillRect/>
          </a:stretch>
        </p:blipFill>
        <p:spPr>
          <a:xfrm>
            <a:off x="2817606" y="575733"/>
            <a:ext cx="6556022" cy="49170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D5BA73CC-1AB9-242D-2F00-1A17E15DB905}"/>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“between two worlds: now and what may come”</a:t>
            </a:r>
          </a:p>
        </p:txBody>
      </p:sp>
    </p:spTree>
    <p:extLst>
      <p:ext uri="{BB962C8B-B14F-4D97-AF65-F5344CB8AC3E}">
        <p14:creationId xmlns:p14="http://schemas.microsoft.com/office/powerpoint/2010/main" val="1881874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6B23AB-830C-22F4-F31F-B4C2D60B7DDF}"/>
            </a:ext>
          </a:extLst>
        </p:cNvPr>
        <p:cNvGrpSpPr/>
        <p:nvPr/>
      </p:nvGrpSpPr>
      <p:grpSpPr>
        <a:xfrm>
          <a:off x="0" y="0"/>
          <a:ext cx="0" cy="0"/>
          <a:chOff x="0" y="0"/>
          <a:chExt cx="0" cy="0"/>
        </a:xfrm>
      </p:grpSpPr>
      <p:sp useBgFill="1">
        <p:nvSpPr>
          <p:cNvPr id="302" name="Rectangle 30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C1646C-7D6F-F1A5-5472-AB69FD53BEAF}"/>
              </a:ext>
            </a:extLst>
          </p:cNvPr>
          <p:cNvPicPr>
            <a:picLocks noChangeAspect="1"/>
          </p:cNvPicPr>
          <p:nvPr/>
        </p:nvPicPr>
        <p:blipFill>
          <a:blip r:embed="rId3"/>
          <a:stretch>
            <a:fillRect/>
          </a:stretch>
        </p:blipFill>
        <p:spPr>
          <a:xfrm>
            <a:off x="2700356" y="563034"/>
            <a:ext cx="6791287" cy="4787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7D5F4B51-4539-ED4F-538B-3D18BC44956B}"/>
              </a:ext>
            </a:extLst>
          </p:cNvPr>
          <p:cNvSpPr txBox="1">
            <a:spLocks/>
          </p:cNvSpPr>
          <p:nvPr/>
        </p:nvSpPr>
        <p:spPr>
          <a:xfrm>
            <a:off x="837817" y="5913498"/>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“strong voices rise together”</a:t>
            </a:r>
          </a:p>
        </p:txBody>
      </p:sp>
    </p:spTree>
    <p:extLst>
      <p:ext uri="{BB962C8B-B14F-4D97-AF65-F5344CB8AC3E}">
        <p14:creationId xmlns:p14="http://schemas.microsoft.com/office/powerpoint/2010/main" val="2388492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09E1E2-ACF3-8E58-D2BA-8C897D2380BA}"/>
            </a:ext>
          </a:extLst>
        </p:cNvPr>
        <p:cNvGrpSpPr/>
        <p:nvPr/>
      </p:nvGrpSpPr>
      <p:grpSpPr>
        <a:xfrm>
          <a:off x="0" y="0"/>
          <a:ext cx="0" cy="0"/>
          <a:chOff x="0" y="0"/>
          <a:chExt cx="0" cy="0"/>
        </a:xfrm>
      </p:grpSpPr>
      <p:sp useBgFill="1">
        <p:nvSpPr>
          <p:cNvPr id="280" name="Rectangle 27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4796B9-7196-CAB5-A965-FD0375FE450B}"/>
              </a:ext>
            </a:extLst>
          </p:cNvPr>
          <p:cNvPicPr>
            <a:picLocks noChangeAspect="1"/>
          </p:cNvPicPr>
          <p:nvPr/>
        </p:nvPicPr>
        <p:blipFill>
          <a:blip r:embed="rId3"/>
          <a:stretch>
            <a:fillRect/>
          </a:stretch>
        </p:blipFill>
        <p:spPr>
          <a:xfrm>
            <a:off x="2982912" y="530860"/>
            <a:ext cx="6226175" cy="49809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B505CCCB-9940-93F6-D6D5-A325E324D6A1}"/>
              </a:ext>
            </a:extLst>
          </p:cNvPr>
          <p:cNvSpPr txBox="1">
            <a:spLocks/>
          </p:cNvSpPr>
          <p:nvPr/>
        </p:nvSpPr>
        <p:spPr>
          <a:xfrm>
            <a:off x="837817" y="5917986"/>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“new life from furious energy”</a:t>
            </a:r>
          </a:p>
        </p:txBody>
      </p:sp>
    </p:spTree>
    <p:extLst>
      <p:ext uri="{BB962C8B-B14F-4D97-AF65-F5344CB8AC3E}">
        <p14:creationId xmlns:p14="http://schemas.microsoft.com/office/powerpoint/2010/main" val="32928111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BFE1F1-FE1D-5998-13F5-D7BB7B5D64F4}"/>
            </a:ext>
          </a:extLst>
        </p:cNvPr>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398617-F569-E5B4-3D9D-38BD4BBC13D3}"/>
              </a:ext>
            </a:extLst>
          </p:cNvPr>
          <p:cNvPicPr>
            <a:picLocks noChangeAspect="1"/>
          </p:cNvPicPr>
          <p:nvPr/>
        </p:nvPicPr>
        <p:blipFill>
          <a:blip r:embed="rId3"/>
          <a:stretch>
            <a:fillRect/>
          </a:stretch>
        </p:blipFill>
        <p:spPr>
          <a:xfrm>
            <a:off x="2891366" y="541866"/>
            <a:ext cx="6409267" cy="51274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23893D1B-5C1C-8413-46C7-9E63170E32D1}"/>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“wailing in rage”</a:t>
            </a:r>
          </a:p>
        </p:txBody>
      </p:sp>
    </p:spTree>
    <p:extLst>
      <p:ext uri="{BB962C8B-B14F-4D97-AF65-F5344CB8AC3E}">
        <p14:creationId xmlns:p14="http://schemas.microsoft.com/office/powerpoint/2010/main" val="2426809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F3762A-9C3F-C3CB-241E-FB7599C42608}"/>
            </a:ext>
          </a:extLst>
        </p:cNvPr>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C0AE78-4426-F854-FA99-D62CD5EBD22E}"/>
              </a:ext>
            </a:extLst>
          </p:cNvPr>
          <p:cNvPicPr>
            <a:picLocks noChangeAspect="1"/>
          </p:cNvPicPr>
          <p:nvPr/>
        </p:nvPicPr>
        <p:blipFill>
          <a:blip r:embed="rId3"/>
          <a:stretch>
            <a:fillRect/>
          </a:stretch>
        </p:blipFill>
        <p:spPr>
          <a:xfrm>
            <a:off x="2690283" y="504825"/>
            <a:ext cx="6811433" cy="51085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93B23F86-6BB3-8D34-9951-97B4A310BF09}"/>
              </a:ext>
            </a:extLst>
          </p:cNvPr>
          <p:cNvSpPr txBox="1">
            <a:spLocks/>
          </p:cNvSpPr>
          <p:nvPr/>
        </p:nvSpPr>
        <p:spPr>
          <a:xfrm>
            <a:off x="837817" y="6070600"/>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“south padre island 1”</a:t>
            </a:r>
          </a:p>
        </p:txBody>
      </p:sp>
    </p:spTree>
    <p:extLst>
      <p:ext uri="{BB962C8B-B14F-4D97-AF65-F5344CB8AC3E}">
        <p14:creationId xmlns:p14="http://schemas.microsoft.com/office/powerpoint/2010/main" val="1393045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D4A360-6619-D5D0-C959-752DCAD29858}"/>
            </a:ext>
          </a:extLst>
        </p:cNvPr>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6BA5D1-85B1-5032-1470-6309E3A042A1}"/>
              </a:ext>
            </a:extLst>
          </p:cNvPr>
          <p:cNvPicPr>
            <a:picLocks noChangeAspect="1"/>
          </p:cNvPicPr>
          <p:nvPr/>
        </p:nvPicPr>
        <p:blipFill>
          <a:blip r:embed="rId3"/>
          <a:stretch>
            <a:fillRect/>
          </a:stretch>
        </p:blipFill>
        <p:spPr>
          <a:xfrm>
            <a:off x="2879049" y="675319"/>
            <a:ext cx="6433136" cy="48248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985F5092-895B-30D1-70ED-16BB095D2EA7}"/>
              </a:ext>
            </a:extLst>
          </p:cNvPr>
          <p:cNvSpPr txBox="1">
            <a:spLocks/>
          </p:cNvSpPr>
          <p:nvPr/>
        </p:nvSpPr>
        <p:spPr>
          <a:xfrm>
            <a:off x="837817" y="5915981"/>
            <a:ext cx="10515600" cy="5334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“south padre island 2”</a:t>
            </a:r>
          </a:p>
        </p:txBody>
      </p:sp>
    </p:spTree>
    <p:extLst>
      <p:ext uri="{BB962C8B-B14F-4D97-AF65-F5344CB8AC3E}">
        <p14:creationId xmlns:p14="http://schemas.microsoft.com/office/powerpoint/2010/main" val="933490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856B4E3D-A271-554B-A2AA-D8C8DF542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89682F-EE7D-2983-919B-4DE79E971C41}"/>
              </a:ext>
            </a:extLst>
          </p:cNvPr>
          <p:cNvSpPr>
            <a:spLocks noGrp="1"/>
          </p:cNvSpPr>
          <p:nvPr>
            <p:ph type="title"/>
          </p:nvPr>
        </p:nvSpPr>
        <p:spPr>
          <a:xfrm>
            <a:off x="844550" y="1833306"/>
            <a:ext cx="10515600" cy="2349227"/>
          </a:xfrm>
        </p:spPr>
        <p:txBody>
          <a:bodyPr>
            <a:normAutofit/>
          </a:bodyPr>
          <a:lstStyle/>
          <a:p>
            <a:r>
              <a:rPr lang="en-US" sz="6600" b="1" dirty="0">
                <a:solidFill>
                  <a:schemeClr val="bg1"/>
                </a:solidFill>
              </a:rPr>
              <a:t>pay attention with love…</a:t>
            </a:r>
          </a:p>
        </p:txBody>
      </p:sp>
    </p:spTree>
    <p:extLst>
      <p:ext uri="{BB962C8B-B14F-4D97-AF65-F5344CB8AC3E}">
        <p14:creationId xmlns:p14="http://schemas.microsoft.com/office/powerpoint/2010/main" val="3540861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ECD42-D82F-5FCA-CBF1-588C11CFA1D9}"/>
            </a:ext>
          </a:extLst>
        </p:cNvPr>
        <p:cNvGrpSpPr/>
        <p:nvPr/>
      </p:nvGrpSpPr>
      <p:grpSpPr>
        <a:xfrm>
          <a:off x="0" y="0"/>
          <a:ext cx="0" cy="0"/>
          <a:chOff x="0" y="0"/>
          <a:chExt cx="0" cy="0"/>
        </a:xfrm>
      </p:grpSpPr>
      <p:sp useBgFill="1">
        <p:nvSpPr>
          <p:cNvPr id="269" name="Rectangle 26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E4E2AFC-DBE4-4A39-C8DC-0C4AD93EE3A0}"/>
              </a:ext>
            </a:extLst>
          </p:cNvPr>
          <p:cNvPicPr>
            <a:picLocks noChangeAspect="1"/>
          </p:cNvPicPr>
          <p:nvPr/>
        </p:nvPicPr>
        <p:blipFill>
          <a:blip r:embed="rId3"/>
          <a:stretch>
            <a:fillRect/>
          </a:stretch>
        </p:blipFill>
        <p:spPr>
          <a:xfrm rot="5400000">
            <a:off x="3124200" y="1200150"/>
            <a:ext cx="5943600" cy="44577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58536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B6D4D5-B3D9-C36F-B537-1EB2D17447C3}"/>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0D464E89-A0ED-CE32-AFE5-1BFE718D8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9D4A121-9A64-A71E-B153-6275AC90C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6B7A19-31BD-775D-A404-759CCBA69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E6F4B2-F12C-BA36-4807-9740CC80C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y be an image of tree and nature">
            <a:extLst>
              <a:ext uri="{FF2B5EF4-FFF2-40B4-BE49-F238E27FC236}">
                <a16:creationId xmlns:a16="http://schemas.microsoft.com/office/drawing/2014/main" id="{6554C77C-43E2-4849-A783-23B182BDD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516" b="23304"/>
          <a:stretch>
            <a:fillRect/>
          </a:stretch>
        </p:blipFill>
        <p:spPr bwMode="auto">
          <a:xfrm>
            <a:off x="1560576" y="878297"/>
            <a:ext cx="9070847" cy="51014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7898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7DC0BE-919D-2BE5-CD25-895A78C18380}"/>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60AF16-872E-00D3-355F-9CF149029332}"/>
              </a:ext>
            </a:extLst>
          </p:cNvPr>
          <p:cNvPicPr>
            <a:picLocks noChangeAspect="1"/>
          </p:cNvPicPr>
          <p:nvPr/>
        </p:nvPicPr>
        <p:blipFill>
          <a:blip r:embed="rId3"/>
          <a:stretch>
            <a:fillRect/>
          </a:stretch>
        </p:blipFill>
        <p:spPr>
          <a:xfrm>
            <a:off x="3124200" y="457200"/>
            <a:ext cx="594360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38231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05EF10-BC77-F260-DF4C-2116C61FE999}"/>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5E161A-AD09-57FB-DD4D-753489D7C1A8}"/>
              </a:ext>
            </a:extLst>
          </p:cNvPr>
          <p:cNvPicPr>
            <a:picLocks noChangeAspect="1"/>
          </p:cNvPicPr>
          <p:nvPr/>
        </p:nvPicPr>
        <p:blipFill>
          <a:blip r:embed="rId3"/>
          <a:stretch>
            <a:fillRect/>
          </a:stretch>
        </p:blipFill>
        <p:spPr>
          <a:xfrm>
            <a:off x="1939636" y="457200"/>
            <a:ext cx="8312727"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84341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8C3240-5956-28C2-8947-184DD4A7F169}"/>
            </a:ext>
          </a:extLst>
        </p:cNvPr>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FFC14D-8C3B-7F53-DAC1-CFD486104AA4}"/>
              </a:ext>
            </a:extLst>
          </p:cNvPr>
          <p:cNvPicPr>
            <a:picLocks noChangeAspect="1"/>
          </p:cNvPicPr>
          <p:nvPr/>
        </p:nvPicPr>
        <p:blipFill>
          <a:blip r:embed="rId3"/>
          <a:stretch>
            <a:fillRect/>
          </a:stretch>
        </p:blipFill>
        <p:spPr>
          <a:xfrm>
            <a:off x="2381250" y="457200"/>
            <a:ext cx="7429500" cy="5943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4608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15390</TotalTime>
  <Words>4168</Words>
  <Application>Microsoft Macintosh PowerPoint</Application>
  <PresentationFormat>Widescreen</PresentationFormat>
  <Paragraphs>239</Paragraphs>
  <Slides>50</Slides>
  <Notes>50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50</vt:i4>
      </vt:variant>
    </vt:vector>
  </HeadingPairs>
  <TitlesOfParts>
    <vt:vector size="55" baseType="lpstr">
      <vt:lpstr>Aptos</vt:lpstr>
      <vt:lpstr>Aptos Display</vt:lpstr>
      <vt:lpstr>Arial</vt:lpstr>
      <vt:lpstr>Office Theme</vt:lpstr>
      <vt:lpstr>Custom Design</vt:lpstr>
      <vt:lpstr>Love Letters to Nature:  Healing through  Nature Photography  and Abstract Painting    MARY BETH ELY Photography and Abstract Painting  </vt:lpstr>
      <vt:lpstr>PHOTOGRAPHY</vt:lpstr>
      <vt:lpstr>"The camera is an instrument that teaches people how to see without a camera."   ~ Dorothea Lange</vt:lpstr>
      <vt:lpstr>HARD TIMES * Covid pandemic * Loss * Aging in general * Political and social chaos and upheaval </vt:lpstr>
      <vt:lpstr>pay attention with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 closer and deeper…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look for hidden beauty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ABSTRACT PAINTING</vt:lpstr>
      <vt:lpstr>paint what you cannot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Mary Beth Mannarino</dc:creator>
  <cp:lastModifiedBy>Mary Beth Mannarino</cp:lastModifiedBy>
  <cp:revision>78</cp:revision>
  <dcterms:created xsi:type="dcterms:W3CDTF">2026-04-08T17:13:18Z</dcterms:created>
  <dcterms:modified xsi:type="dcterms:W3CDTF">2026-05-21T20:24:16Z</dcterms:modified>
</cp:coreProperties>
</file>